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78" r:id="rId28"/>
    <p:sldId id="284" r:id="rId29"/>
    <p:sldId id="304" r:id="rId30"/>
    <p:sldId id="283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</p:sldIdLst>
  <p:sldSz cx="12192000" cy="6858000"/>
  <p:notesSz cx="6858000" cy="9144000"/>
  <p:embeddedFontLst>
    <p:embeddedFont>
      <p:font typeface="Cambria" panose="02040503050406030204" pitchFamily="18" charset="0"/>
      <p:regular r:id="rId52"/>
      <p:bold r:id="rId53"/>
      <p:italic r:id="rId54"/>
      <p:boldItalic r:id="rId55"/>
    </p:embeddedFont>
    <p:embeddedFont>
      <p:font typeface="Century Gothic" panose="020B0502020202020204" pitchFamily="34" charset="0"/>
      <p:regular r:id="rId56"/>
      <p:bold r:id="rId57"/>
      <p:italic r:id="rId58"/>
      <p:boldItalic r:id="rId59"/>
    </p:embeddedFont>
    <p:embeddedFont>
      <p:font typeface="Play" panose="020B0604020202020204" charset="0"/>
      <p:regular r:id="rId60"/>
      <p:bold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2" roundtripDataSignature="AMtx7mhGhFY+jJp8sycPgaT419GvwyqQ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şlık Slaydı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0"/>
          <p:cNvSpPr txBox="1"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0"/>
          <p:cNvSpPr txBox="1"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420"/>
              </a:spcBef>
              <a:spcAft>
                <a:spcPts val="0"/>
              </a:spcAft>
              <a:buSzPts val="1680"/>
              <a:buNone/>
              <a:defRPr sz="2100">
                <a:solidFill>
                  <a:srgbClr val="0F486F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cxnSp>
        <p:nvCxnSpPr>
          <p:cNvPr id="23" name="Google Shape;23;p50"/>
          <p:cNvCxnSpPr/>
          <p:nvPr/>
        </p:nvCxnSpPr>
        <p:spPr>
          <a:xfrm flipH="1">
            <a:off x="8228012" y="8467"/>
            <a:ext cx="3810000" cy="3810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50"/>
          <p:cNvCxnSpPr/>
          <p:nvPr/>
        </p:nvCxnSpPr>
        <p:spPr>
          <a:xfrm flipH="1">
            <a:off x="6108170" y="91545"/>
            <a:ext cx="6080655" cy="608065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" name="Google Shape;25;p50"/>
          <p:cNvCxnSpPr/>
          <p:nvPr/>
        </p:nvCxnSpPr>
        <p:spPr>
          <a:xfrm flipH="1">
            <a:off x="7235825" y="228600"/>
            <a:ext cx="4953000" cy="4953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" name="Google Shape;26;p50"/>
          <p:cNvCxnSpPr/>
          <p:nvPr/>
        </p:nvCxnSpPr>
        <p:spPr>
          <a:xfrm flipH="1">
            <a:off x="7335837" y="32278"/>
            <a:ext cx="4852989" cy="485298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7;p50"/>
          <p:cNvCxnSpPr/>
          <p:nvPr/>
        </p:nvCxnSpPr>
        <p:spPr>
          <a:xfrm flipH="1">
            <a:off x="7845426" y="609601"/>
            <a:ext cx="4343399" cy="434339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azılı Panoramik Resim">
  <p:cSld name="Yazılı Panoramik Resim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9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9"/>
          <p:cNvSpPr>
            <a:spLocks noGrp="1"/>
          </p:cNvSpPr>
          <p:nvPr>
            <p:ph type="pic" idx="2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59"/>
          <p:cNvSpPr txBox="1">
            <a:spLocks noGrp="1"/>
          </p:cNvSpPr>
          <p:nvPr>
            <p:ph type="body" idx="1"/>
          </p:nvPr>
        </p:nvSpPr>
        <p:spPr>
          <a:xfrm>
            <a:off x="914402" y="3843867"/>
            <a:ext cx="83042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83" name="Google Shape;83;p59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9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9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Resim Yazısı">
  <p:cSld name="Başlık ve Resim Yazısı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0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60"/>
          <p:cNvSpPr txBox="1"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6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6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6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im Yazılı Alıntı">
  <p:cSld name="Resim Yazılı Alıntı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1"/>
          <p:cNvSpPr txBox="1"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61"/>
          <p:cNvSpPr txBox="1">
            <a:spLocks noGrp="1"/>
          </p:cNvSpPr>
          <p:nvPr>
            <p:ph type="body" idx="1"/>
          </p:nvPr>
        </p:nvSpPr>
        <p:spPr>
          <a:xfrm>
            <a:off x="1446212" y="3429000"/>
            <a:ext cx="853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95" name="Google Shape;95;p61"/>
          <p:cNvSpPr txBox="1">
            <a:spLocks noGrp="1"/>
          </p:cNvSpPr>
          <p:nvPr>
            <p:ph type="body" idx="2"/>
          </p:nvPr>
        </p:nvSpPr>
        <p:spPr>
          <a:xfrm>
            <a:off x="684213" y="4301067"/>
            <a:ext cx="8534400" cy="168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6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6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6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99" name="Google Shape;99;p61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00" name="Google Shape;100;p6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sim Kartı">
  <p:cSld name="İsim Kartı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2"/>
          <p:cNvSpPr txBox="1"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2"/>
          <p:cNvSpPr txBox="1"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6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6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6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ıntı İsim Kartı">
  <p:cSld name="Alıntı İsim Kartı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3"/>
          <p:cNvSpPr txBox="1"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63"/>
          <p:cNvSpPr txBox="1">
            <a:spLocks noGrp="1"/>
          </p:cNvSpPr>
          <p:nvPr>
            <p:ph type="body" idx="1"/>
          </p:nvPr>
        </p:nvSpPr>
        <p:spPr>
          <a:xfrm>
            <a:off x="684212" y="3928534"/>
            <a:ext cx="8534401" cy="104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10" name="Google Shape;110;p63"/>
          <p:cNvSpPr txBox="1">
            <a:spLocks noGrp="1"/>
          </p:cNvSpPr>
          <p:nvPr>
            <p:ph type="body" idx="2"/>
          </p:nvPr>
        </p:nvSpPr>
        <p:spPr>
          <a:xfrm>
            <a:off x="684211" y="4978400"/>
            <a:ext cx="8534401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6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6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6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114" name="Google Shape;114;p6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15" name="Google Shape;115;p63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ğru veya Yanlış">
  <p:cSld name="Doğru veya Yanlış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4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64"/>
          <p:cNvSpPr txBox="1">
            <a:spLocks noGrp="1"/>
          </p:cNvSpPr>
          <p:nvPr>
            <p:ph type="body" idx="1"/>
          </p:nvPr>
        </p:nvSpPr>
        <p:spPr>
          <a:xfrm>
            <a:off x="684212" y="3928534"/>
            <a:ext cx="8534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19" name="Google Shape;119;p64"/>
          <p:cNvSpPr txBox="1">
            <a:spLocks noGrp="1"/>
          </p:cNvSpPr>
          <p:nvPr>
            <p:ph type="body" idx="2"/>
          </p:nvPr>
        </p:nvSpPr>
        <p:spPr>
          <a:xfrm>
            <a:off x="684211" y="4766732"/>
            <a:ext cx="8534401" cy="1227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6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6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6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Dikey Metin" type="vertTx">
  <p:cSld name="VERTICAL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5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65"/>
          <p:cNvSpPr txBox="1">
            <a:spLocks noGrp="1"/>
          </p:cNvSpPr>
          <p:nvPr>
            <p:ph type="body" idx="1"/>
          </p:nvPr>
        </p:nvSpPr>
        <p:spPr>
          <a:xfrm rot="5400000">
            <a:off x="3143778" y="-1773766"/>
            <a:ext cx="3615267" cy="8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26" name="Google Shape;126;p6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6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6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key Başlık ve Metin" type="vertTitleAndTx">
  <p:cSld name="VERTICAL_TITLE_AND_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6"/>
          <p:cNvSpPr txBox="1">
            <a:spLocks noGrp="1"/>
          </p:cNvSpPr>
          <p:nvPr>
            <p:ph type="title"/>
          </p:nvPr>
        </p:nvSpPr>
        <p:spPr>
          <a:xfrm rot="5400000">
            <a:off x="7427912" y="1943100"/>
            <a:ext cx="4572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66"/>
          <p:cNvSpPr txBox="1">
            <a:spLocks noGrp="1"/>
          </p:cNvSpPr>
          <p:nvPr>
            <p:ph type="body" idx="1"/>
          </p:nvPr>
        </p:nvSpPr>
        <p:spPr>
          <a:xfrm rot="5400000">
            <a:off x="1943100" y="-571500"/>
            <a:ext cx="5308600" cy="7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2" name="Google Shape;132;p6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6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6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İçerik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1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1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31" name="Google Shape;31;p5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ölüm Üst Bilgisi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2"/>
          <p:cNvSpPr txBox="1"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2"/>
          <p:cNvSpPr txBox="1"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ki İçerik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3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3"/>
          <p:cNvSpPr txBox="1">
            <a:spLocks noGrp="1"/>
          </p:cNvSpPr>
          <p:nvPr>
            <p:ph type="body" idx="1"/>
          </p:nvPr>
        </p:nvSpPr>
        <p:spPr>
          <a:xfrm>
            <a:off x="684211" y="685800"/>
            <a:ext cx="4937655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3" name="Google Shape;43;p53"/>
          <p:cNvSpPr txBox="1">
            <a:spLocks noGrp="1"/>
          </p:cNvSpPr>
          <p:nvPr>
            <p:ph type="body" idx="2"/>
          </p:nvPr>
        </p:nvSpPr>
        <p:spPr>
          <a:xfrm>
            <a:off x="5808133" y="685801"/>
            <a:ext cx="4934479" cy="361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4" name="Google Shape;44;p5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rşılaştırma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4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4"/>
          <p:cNvSpPr txBox="1"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54"/>
          <p:cNvSpPr txBox="1">
            <a:spLocks noGrp="1"/>
          </p:cNvSpPr>
          <p:nvPr>
            <p:ph type="body" idx="2"/>
          </p:nvPr>
        </p:nvSpPr>
        <p:spPr>
          <a:xfrm>
            <a:off x="684211" y="1270529"/>
            <a:ext cx="4937655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1" name="Google Shape;51;p54"/>
          <p:cNvSpPr txBox="1">
            <a:spLocks noGrp="1"/>
          </p:cNvSpPr>
          <p:nvPr>
            <p:ph type="body" idx="3"/>
          </p:nvPr>
        </p:nvSpPr>
        <p:spPr>
          <a:xfrm>
            <a:off x="6079066" y="685800"/>
            <a:ext cx="466513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54"/>
          <p:cNvSpPr txBox="1">
            <a:spLocks noGrp="1"/>
          </p:cNvSpPr>
          <p:nvPr>
            <p:ph type="body" idx="4"/>
          </p:nvPr>
        </p:nvSpPr>
        <p:spPr>
          <a:xfrm>
            <a:off x="5806545" y="1262062"/>
            <a:ext cx="4929188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3" name="Google Shape;53;p5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alnızca Başlık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5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ş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İçerik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7"/>
          <p:cNvSpPr txBox="1"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7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5943601" cy="5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68" name="Google Shape;68;p57"/>
          <p:cNvSpPr txBox="1">
            <a:spLocks noGrp="1"/>
          </p:cNvSpPr>
          <p:nvPr>
            <p:ph type="body" idx="2"/>
          </p:nvPr>
        </p:nvSpPr>
        <p:spPr>
          <a:xfrm>
            <a:off x="7085012" y="2209799"/>
            <a:ext cx="3657600" cy="2091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57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Resim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8"/>
          <p:cNvSpPr txBox="1"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8"/>
          <p:cNvSpPr>
            <a:spLocks noGrp="1"/>
          </p:cNvSpPr>
          <p:nvPr>
            <p:ph type="pic" idx="2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58"/>
          <p:cNvSpPr txBox="1">
            <a:spLocks noGrp="1"/>
          </p:cNvSpPr>
          <p:nvPr>
            <p:ph type="body" idx="1"/>
          </p:nvPr>
        </p:nvSpPr>
        <p:spPr>
          <a:xfrm>
            <a:off x="4722812" y="2777066"/>
            <a:ext cx="6021388" cy="204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58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8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8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49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7" name="Google Shape;7;p49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49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9;p49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10;p49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11;p49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" name="Google Shape;12;p49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49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02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49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49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49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0" name="Google Shape;140;p1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1" name="Google Shape;141;p1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2" name="Google Shape;142;p1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3" name="Google Shape;143;p1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4" name="Google Shape;144;p1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45" name="Google Shape;145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" name="Google Shape;146;p1"/>
          <p:cNvSpPr txBox="1">
            <a:spLocks noGrp="1"/>
          </p:cNvSpPr>
          <p:nvPr>
            <p:ph type="subTitle" idx="1"/>
          </p:nvPr>
        </p:nvSpPr>
        <p:spPr>
          <a:xfrm>
            <a:off x="684212" y="685800"/>
            <a:ext cx="4754563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-91440" algn="l" rtl="0"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▶"/>
            </a:pPr>
            <a:r>
              <a:rPr lang="tr-TR" sz="1800" b="0" i="0" u="none" strike="noStrike">
                <a:solidFill>
                  <a:schemeClr val="lt1"/>
                </a:solidFill>
              </a:rPr>
              <a:t>Section 1 – Group 8</a:t>
            </a:r>
            <a:endParaRPr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440"/>
              <a:buFont typeface="Noto Sans Symbols"/>
              <a:buNone/>
            </a:pPr>
            <a:endParaRPr sz="1800" b="0" i="0" u="none" strike="noStrike">
              <a:solidFill>
                <a:schemeClr val="lt1"/>
              </a:solidFill>
            </a:endParaRPr>
          </a:p>
          <a:p>
            <a:pPr marL="0" lvl="0" indent="-91440" algn="l" rtl="0">
              <a:spcBef>
                <a:spcPts val="960"/>
              </a:spcBef>
              <a:spcAft>
                <a:spcPts val="0"/>
              </a:spcAft>
              <a:buSzPts val="1440"/>
              <a:buFont typeface="Noto Sans Symbols"/>
              <a:buChar char="▶"/>
            </a:pPr>
            <a:r>
              <a:rPr lang="tr-TR" sz="1800" b="0" i="0" u="none" strike="noStrike">
                <a:solidFill>
                  <a:schemeClr val="lt1"/>
                </a:solidFill>
              </a:rPr>
              <a:t>Hasan Basri Karslıoğlu 20210601033      </a:t>
            </a:r>
            <a:endParaRPr sz="1800" b="0">
              <a:solidFill>
                <a:schemeClr val="lt1"/>
              </a:solidFill>
            </a:endParaRPr>
          </a:p>
          <a:p>
            <a:pPr marL="0" lvl="0" indent="-91440" algn="l" rtl="0">
              <a:spcBef>
                <a:spcPts val="960"/>
              </a:spcBef>
              <a:spcAft>
                <a:spcPts val="0"/>
              </a:spcAft>
              <a:buSzPts val="1440"/>
              <a:buFont typeface="Noto Sans Symbols"/>
              <a:buChar char="▶"/>
            </a:pPr>
            <a:r>
              <a:rPr lang="tr-TR" sz="1800" b="0" i="0" u="none" strike="noStrike">
                <a:solidFill>
                  <a:schemeClr val="lt1"/>
                </a:solidFill>
              </a:rPr>
              <a:t>Mehmet Bora Böcekoğlu 20220601010 </a:t>
            </a:r>
            <a:endParaRPr sz="1800" b="0">
              <a:solidFill>
                <a:schemeClr val="lt1"/>
              </a:solidFill>
            </a:endParaRPr>
          </a:p>
          <a:p>
            <a:pPr marL="0" lvl="0" indent="-91440" algn="l" rtl="0">
              <a:spcBef>
                <a:spcPts val="960"/>
              </a:spcBef>
              <a:spcAft>
                <a:spcPts val="0"/>
              </a:spcAft>
              <a:buSzPts val="1440"/>
              <a:buFont typeface="Noto Sans Symbols"/>
              <a:buChar char="▶"/>
            </a:pPr>
            <a:r>
              <a:rPr lang="tr-TR" sz="1800" b="0" i="0" u="none" strike="noStrike">
                <a:solidFill>
                  <a:schemeClr val="lt1"/>
                </a:solidFill>
              </a:rPr>
              <a:t>Hüseyin Yontar 20210601067                  </a:t>
            </a:r>
            <a:endParaRPr sz="1800" b="0">
              <a:solidFill>
                <a:schemeClr val="lt1"/>
              </a:solidFill>
            </a:endParaRPr>
          </a:p>
          <a:p>
            <a:pPr marL="0" lvl="0" indent="-91440" algn="l" rtl="0">
              <a:spcBef>
                <a:spcPts val="960"/>
              </a:spcBef>
              <a:spcAft>
                <a:spcPts val="0"/>
              </a:spcAft>
              <a:buSzPts val="1440"/>
              <a:buFont typeface="Noto Sans Symbols"/>
              <a:buChar char="▶"/>
            </a:pPr>
            <a:r>
              <a:rPr lang="tr-TR" sz="1800" b="0" i="0" u="none" strike="noStrike">
                <a:solidFill>
                  <a:schemeClr val="lt1"/>
                </a:solidFill>
              </a:rPr>
              <a:t>Yekta Kağan Cananoğlu 20210601013    </a:t>
            </a:r>
            <a:endParaRPr sz="1800" b="0">
              <a:solidFill>
                <a:schemeClr val="lt1"/>
              </a:solidFill>
            </a:endParaRPr>
          </a:p>
          <a:p>
            <a:pPr marL="0" lvl="0" indent="-91440" algn="l" rtl="0">
              <a:spcBef>
                <a:spcPts val="960"/>
              </a:spcBef>
              <a:spcAft>
                <a:spcPts val="0"/>
              </a:spcAft>
              <a:buSzPts val="1440"/>
              <a:buFont typeface="Noto Sans Symbols"/>
              <a:buChar char="▶"/>
            </a:pPr>
            <a:r>
              <a:rPr lang="tr-TR" sz="1800" b="0" i="0" u="none" strike="noStrike">
                <a:solidFill>
                  <a:schemeClr val="lt1"/>
                </a:solidFill>
              </a:rPr>
              <a:t>Okan Özyürekli 20220601054</a:t>
            </a:r>
            <a:endParaRPr sz="18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440"/>
              <a:buFont typeface="Noto Sans Symbols"/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47" name="Google Shape;147;p1"/>
          <p:cNvSpPr/>
          <p:nvPr/>
        </p:nvSpPr>
        <p:spPr>
          <a:xfrm>
            <a:off x="6095999" y="0"/>
            <a:ext cx="4657345" cy="6858000"/>
          </a:xfrm>
          <a:prstGeom prst="rect">
            <a:avLst/>
          </a:prstGeom>
          <a:solidFill>
            <a:srgbClr val="0F48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8" name="Google Shape;148;p1"/>
          <p:cNvSpPr txBox="1">
            <a:spLocks noGrp="1"/>
          </p:cNvSpPr>
          <p:nvPr>
            <p:ph type="ctrTitle"/>
          </p:nvPr>
        </p:nvSpPr>
        <p:spPr>
          <a:xfrm>
            <a:off x="6662057" y="685800"/>
            <a:ext cx="3592286" cy="530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tr-TR" sz="3200"/>
              <a:t>TRUE POSTURE</a:t>
            </a:r>
            <a:endParaRPr/>
          </a:p>
        </p:txBody>
      </p:sp>
      <p:sp>
        <p:nvSpPr>
          <p:cNvPr id="149" name="Google Shape;149;p1"/>
          <p:cNvSpPr/>
          <p:nvPr/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rgbClr val="09304A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50" name="Google Shape;150;p1"/>
          <p:cNvGrpSpPr/>
          <p:nvPr/>
        </p:nvGrpSpPr>
        <p:grpSpPr>
          <a:xfrm>
            <a:off x="10769288" y="3770390"/>
            <a:ext cx="1419541" cy="1660354"/>
            <a:chOff x="10292292" y="2963333"/>
            <a:chExt cx="1896535" cy="2218267"/>
          </a:xfrm>
        </p:grpSpPr>
        <p:cxnSp>
          <p:nvCxnSpPr>
            <p:cNvPr id="151" name="Google Shape;151;p1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rgbClr val="FFFFFF">
                  <a:alpha val="6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2" name="Google Shape;152;p1"/>
            <p:cNvCxnSpPr/>
            <p:nvPr/>
          </p:nvCxnSpPr>
          <p:spPr>
            <a:xfrm flipH="1">
              <a:off x="10292292" y="3190344"/>
              <a:ext cx="1896535" cy="1896533"/>
            </a:xfrm>
            <a:prstGeom prst="straightConnector1">
              <a:avLst/>
            </a:prstGeom>
            <a:noFill/>
            <a:ln w="9525" cap="flat" cmpd="sng">
              <a:solidFill>
                <a:srgbClr val="FFFFFF">
                  <a:alpha val="6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3" name="Google Shape;153;p1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rgbClr val="FFFFFF">
                  <a:alpha val="6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4" name="Google Shape;154;p1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rgbClr val="FFFFFF">
                  <a:alpha val="6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5" name="Google Shape;155;p1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rgbClr val="FFFFFF">
                  <a:alpha val="6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8" name="Google Shape;238;p10" descr="Person holding a puzzle piece"/>
          <p:cNvPicPr preferRelativeResize="0"/>
          <p:nvPr/>
        </p:nvPicPr>
        <p:blipFill rotWithShape="1">
          <a:blip r:embed="rId3">
            <a:alphaModFix/>
          </a:blip>
          <a:srcRect l="32864" r="32539" b="-1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0"/>
          <p:cNvSpPr txBox="1">
            <a:spLocks noGrp="1"/>
          </p:cNvSpPr>
          <p:nvPr>
            <p:ph type="body" idx="1"/>
          </p:nvPr>
        </p:nvSpPr>
        <p:spPr>
          <a:xfrm>
            <a:off x="3917293" y="2068511"/>
            <a:ext cx="6626072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tr-TR" dirty="0">
                <a:solidFill>
                  <a:schemeClr val="tx1"/>
                </a:solidFill>
              </a:rPr>
              <a:t>Team </a:t>
            </a:r>
            <a:r>
              <a:rPr lang="tr-TR" dirty="0" err="1">
                <a:solidFill>
                  <a:schemeClr val="tx1"/>
                </a:solidFill>
              </a:rPr>
              <a:t>Competencies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and</a:t>
            </a:r>
            <a:r>
              <a:rPr lang="tr-TR" dirty="0">
                <a:solidFill>
                  <a:schemeClr val="tx1"/>
                </a:solidFill>
              </a:rPr>
              <a:t> Training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 dirty="0">
                <a:solidFill>
                  <a:schemeClr val="tx1"/>
                </a:solidFill>
              </a:rPr>
              <a:t>	Project </a:t>
            </a:r>
            <a:r>
              <a:rPr lang="tr-TR" dirty="0" err="1">
                <a:solidFill>
                  <a:schemeClr val="tx1"/>
                </a:solidFill>
              </a:rPr>
              <a:t>team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must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communicate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efficiently</a:t>
            </a:r>
            <a:endParaRPr dirty="0">
              <a:solidFill>
                <a:schemeClr val="tx1"/>
              </a:solidFill>
            </a:endParaRPr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tr-TR" dirty="0">
                <a:solidFill>
                  <a:schemeClr val="tx1"/>
                </a:solidFill>
              </a:rPr>
              <a:t>Legal </a:t>
            </a:r>
            <a:r>
              <a:rPr lang="tr-TR" dirty="0" err="1">
                <a:solidFill>
                  <a:schemeClr val="tx1"/>
                </a:solidFill>
              </a:rPr>
              <a:t>and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Regulatory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Compliance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 dirty="0">
                <a:solidFill>
                  <a:schemeClr val="tx1"/>
                </a:solidFill>
              </a:rPr>
              <a:t>	</a:t>
            </a:r>
            <a:r>
              <a:rPr lang="tr-TR" dirty="0" err="1">
                <a:solidFill>
                  <a:schemeClr val="tx1"/>
                </a:solidFill>
              </a:rPr>
              <a:t>The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organization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must</a:t>
            </a:r>
            <a:r>
              <a:rPr lang="tr-TR" dirty="0">
                <a:solidFill>
                  <a:schemeClr val="tx1"/>
                </a:solidFill>
              </a:rPr>
              <a:t> be </a:t>
            </a:r>
            <a:r>
              <a:rPr lang="tr-TR" dirty="0" err="1">
                <a:solidFill>
                  <a:schemeClr val="tx1"/>
                </a:solidFill>
              </a:rPr>
              <a:t>reliable</a:t>
            </a:r>
            <a:endParaRPr dirty="0">
              <a:solidFill>
                <a:schemeClr val="tx1"/>
              </a:solidFill>
            </a:endParaRPr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tr-TR" dirty="0" err="1">
                <a:solidFill>
                  <a:schemeClr val="tx1"/>
                </a:solidFill>
              </a:rPr>
              <a:t>Adaptable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Approach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 dirty="0">
                <a:solidFill>
                  <a:schemeClr val="tx1"/>
                </a:solidFill>
              </a:rPr>
              <a:t>	Project </a:t>
            </a:r>
            <a:r>
              <a:rPr lang="tr-TR" dirty="0" err="1">
                <a:solidFill>
                  <a:schemeClr val="tx1"/>
                </a:solidFill>
              </a:rPr>
              <a:t>must</a:t>
            </a:r>
            <a:r>
              <a:rPr lang="tr-TR" dirty="0">
                <a:solidFill>
                  <a:schemeClr val="tx1"/>
                </a:solidFill>
              </a:rPr>
              <a:t> be </a:t>
            </a:r>
            <a:r>
              <a:rPr lang="tr-TR" dirty="0" err="1">
                <a:solidFill>
                  <a:schemeClr val="tx1"/>
                </a:solidFill>
              </a:rPr>
              <a:t>adaptable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to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customer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needs</a:t>
            </a:r>
            <a:endParaRPr dirty="0">
              <a:solidFill>
                <a:schemeClr val="tx1"/>
              </a:solidFill>
            </a:endParaRPr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lt1"/>
              </a:solidFill>
            </a:endParaRPr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lt1"/>
              </a:solidFill>
            </a:endParaRPr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lt1"/>
              </a:solidFill>
            </a:endParaRPr>
          </a:p>
        </p:txBody>
      </p:sp>
      <p:grpSp>
        <p:nvGrpSpPr>
          <p:cNvPr id="240" name="Google Shape;240;p10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1" name="Google Shape;241;p10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2" name="Google Shape;242;p10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3" name="Google Shape;243;p10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4" name="Google Shape;244;p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5" name="Google Shape;245;p10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55555"/>
            </a:gs>
            <a:gs pos="10000">
              <a:srgbClr val="555555"/>
            </a:gs>
            <a:gs pos="100000">
              <a:schemeClr val="dk1"/>
            </a:gs>
          </a:gsLst>
          <a:lin ang="6120000" scaled="0"/>
        </a:gra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1"/>
          <p:cNvSpPr/>
          <p:nvPr/>
        </p:nvSpPr>
        <p:spPr>
          <a:xfrm>
            <a:off x="-3175" y="0"/>
            <a:ext cx="12192000" cy="6858000"/>
          </a:xfrm>
          <a:prstGeom prst="rect">
            <a:avLst/>
          </a:prstGeom>
          <a:gradFill>
            <a:gsLst>
              <a:gs pos="0">
                <a:srgbClr val="555555"/>
              </a:gs>
              <a:gs pos="10000">
                <a:srgbClr val="555555"/>
              </a:gs>
              <a:gs pos="100000">
                <a:schemeClr val="dk1"/>
              </a:gs>
            </a:gsLst>
            <a:lin ang="612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1" name="Google Shape;251;p11" descr="Computer script on a screen"/>
          <p:cNvPicPr preferRelativeResize="0"/>
          <p:nvPr/>
        </p:nvPicPr>
        <p:blipFill rotWithShape="1">
          <a:blip r:embed="rId3">
            <a:alphaModFix amt="25000"/>
          </a:blip>
          <a:srcRect t="7017" b="87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1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 b="1"/>
              <a:t>SOFTWARE PROCCESS</a:t>
            </a:r>
            <a:endParaRPr b="1"/>
          </a:p>
        </p:txBody>
      </p:sp>
      <p:sp>
        <p:nvSpPr>
          <p:cNvPr id="253" name="Google Shape;253;p11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tr-TR" b="1">
                <a:solidFill>
                  <a:schemeClr val="lt1"/>
                </a:solidFill>
              </a:rPr>
              <a:t>Software Process Name: Agile Model (with Scrum Framework)</a:t>
            </a:r>
            <a:endParaRPr/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 b="1">
                <a:solidFill>
                  <a:schemeClr val="lt1"/>
                </a:solidFill>
              </a:rPr>
              <a:t>Software Process Description: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 b="1">
                <a:solidFill>
                  <a:schemeClr val="lt1"/>
                </a:solidFill>
              </a:rPr>
              <a:t>	Scrum is a lightweight framework that encourages teamwork and flexibility. Scrum can be applied to both project management and development.</a:t>
            </a:r>
            <a:endParaRPr/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254" name="Google Shape;254;p11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5" name="Google Shape;255;p11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11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11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11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"/>
          <p:cNvSpPr/>
          <p:nvPr/>
        </p:nvSpPr>
        <p:spPr>
          <a:xfrm>
            <a:off x="-3175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5" name="Google Shape;265;p12" descr="Sphere of mesh and nodes"/>
          <p:cNvPicPr preferRelativeResize="0"/>
          <p:nvPr/>
        </p:nvPicPr>
        <p:blipFill rotWithShape="1">
          <a:blip r:embed="rId3">
            <a:alphaModFix amt="35000"/>
          </a:blip>
          <a:srcRect t="2677" b="2232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2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tr-TR" b="1">
                <a:latin typeface="Play"/>
                <a:ea typeface="Play"/>
                <a:cs typeface="Play"/>
                <a:sym typeface="Play"/>
              </a:rPr>
              <a:t>SOFTWARE PROCESS MODEL</a:t>
            </a:r>
            <a:endParaRPr b="1"/>
          </a:p>
        </p:txBody>
      </p:sp>
      <p:sp>
        <p:nvSpPr>
          <p:cNvPr id="267" name="Google Shape;267;p12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tr-T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After the creation of the product backlog, sprints will be divided into eight parts:</a:t>
            </a:r>
            <a:endParaRPr/>
          </a:p>
          <a:p>
            <a:pPr marL="285750" lvl="0" indent="-19431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</a:pP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arenR"/>
            </a:pPr>
            <a:r>
              <a:rPr lang="tr-T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Processing and Its Algorithm Design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arenR"/>
            </a:pPr>
            <a:r>
              <a:rPr lang="tr-T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Database Design for User Data and User’s Progress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arenR"/>
            </a:pPr>
            <a:r>
              <a:rPr lang="tr-T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 and Registration System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arenR"/>
            </a:pPr>
            <a:r>
              <a:rPr lang="tr-T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 Computing for Premium Members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arenR"/>
            </a:pPr>
            <a:r>
              <a:rPr lang="tr-T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Area Selection and Posture Correctness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arenR"/>
            </a:pPr>
            <a:r>
              <a:rPr lang="tr-T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Progress Tracking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arenR"/>
            </a:pPr>
            <a:r>
              <a:rPr lang="tr-T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Debugging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arenR"/>
            </a:pPr>
            <a:r>
              <a:rPr lang="tr-T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Releasing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55555"/>
            </a:gs>
            <a:gs pos="10000">
              <a:srgbClr val="555555"/>
            </a:gs>
            <a:gs pos="100000">
              <a:schemeClr val="dk1"/>
            </a:gs>
          </a:gsLst>
          <a:lin ang="6120000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55555"/>
              </a:gs>
              <a:gs pos="10000">
                <a:srgbClr val="555555"/>
              </a:gs>
              <a:gs pos="100000">
                <a:schemeClr val="dk1"/>
              </a:gs>
            </a:gsLst>
            <a:lin ang="612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tr-TR">
                <a:latin typeface="Play"/>
                <a:ea typeface="Play"/>
                <a:cs typeface="Play"/>
                <a:sym typeface="Play"/>
              </a:rPr>
              <a:t>SOFTWARE PROCESS MODEL</a:t>
            </a:r>
            <a:endParaRPr/>
          </a:p>
        </p:txBody>
      </p:sp>
      <p:grpSp>
        <p:nvGrpSpPr>
          <p:cNvPr id="274" name="Google Shape;274;p13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75" name="Google Shape;275;p13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rgbClr val="22C4ED">
                  <a:alpha val="80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6" name="Google Shape;276;p13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rgbClr val="22C4ED">
                  <a:alpha val="80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" name="Google Shape;277;p13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rgbClr val="22C4ED">
                  <a:alpha val="80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" name="Google Shape;278;p13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rgbClr val="22C4ED">
                  <a:alpha val="80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p13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rgbClr val="22C4ED">
                  <a:alpha val="80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80" name="Google Shape;280;p13"/>
          <p:cNvSpPr txBox="1">
            <a:spLocks noGrp="1"/>
          </p:cNvSpPr>
          <p:nvPr>
            <p:ph type="body" idx="1"/>
          </p:nvPr>
        </p:nvSpPr>
        <p:spPr>
          <a:xfrm>
            <a:off x="684212" y="2068511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tr-TR" b="1">
                <a:solidFill>
                  <a:srgbClr val="FF0000"/>
                </a:solidFill>
              </a:rPr>
              <a:t>1) Image Processing and Its Algorithm Design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>
                <a:solidFill>
                  <a:schemeClr val="lt1"/>
                </a:solidFill>
              </a:rPr>
              <a:t>	Duration:4 weeks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>
                <a:solidFill>
                  <a:schemeClr val="lt1"/>
                </a:solidFill>
              </a:rPr>
              <a:t>	The team members will work on image processing for the user's workout 	video.</a:t>
            </a:r>
            <a:endParaRPr>
              <a:solidFill>
                <a:schemeClr val="lt1"/>
              </a:solidFill>
            </a:endParaRPr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 b="1">
                <a:solidFill>
                  <a:srgbClr val="FF0000"/>
                </a:solidFill>
              </a:rPr>
              <a:t>2) Database Design for User Data and User’s Progress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>
                <a:solidFill>
                  <a:schemeClr val="lt1"/>
                </a:solidFill>
              </a:rPr>
              <a:t>	Duration:2 weeks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>
                <a:solidFill>
                  <a:schemeClr val="lt1"/>
                </a:solidFill>
              </a:rPr>
              <a:t>	The database will be created for the user’s data and </a:t>
            </a:r>
            <a:r>
              <a:rPr lang="tr-T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progress.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>
              <a:solidFill>
                <a:schemeClr val="lt1"/>
              </a:solidFill>
            </a:endParaRPr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>
            <a:spLocks noGrp="1"/>
          </p:cNvSpPr>
          <p:nvPr>
            <p:ph type="title"/>
          </p:nvPr>
        </p:nvSpPr>
        <p:spPr>
          <a:xfrm>
            <a:off x="3016866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tr-TR" b="1">
                <a:latin typeface="Play"/>
                <a:ea typeface="Play"/>
                <a:cs typeface="Play"/>
                <a:sym typeface="Play"/>
              </a:rPr>
              <a:t>SOFTWARE PROCESS MODEL</a:t>
            </a:r>
            <a:endParaRPr b="1"/>
          </a:p>
        </p:txBody>
      </p:sp>
      <p:grpSp>
        <p:nvGrpSpPr>
          <p:cNvPr id="286" name="Google Shape;286;p14"/>
          <p:cNvGrpSpPr/>
          <p:nvPr/>
        </p:nvGrpSpPr>
        <p:grpSpPr>
          <a:xfrm>
            <a:off x="1757694" y="1259638"/>
            <a:ext cx="8533476" cy="2823191"/>
            <a:chOff x="461" y="396037"/>
            <a:chExt cx="8533476" cy="2823191"/>
          </a:xfrm>
        </p:grpSpPr>
        <p:sp>
          <p:nvSpPr>
            <p:cNvPr id="287" name="Google Shape;287;p14"/>
            <p:cNvSpPr/>
            <p:nvPr/>
          </p:nvSpPr>
          <p:spPr>
            <a:xfrm>
              <a:off x="1275578" y="396037"/>
              <a:ext cx="1373203" cy="137320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58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461" y="1890638"/>
              <a:ext cx="3923437" cy="5885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 txBox="1"/>
            <p:nvPr/>
          </p:nvSpPr>
          <p:spPr>
            <a:xfrm>
              <a:off x="461" y="1890638"/>
              <a:ext cx="3923437" cy="5885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r>
                <a:rPr lang="tr-TR" sz="1800" b="1" i="0" u="none" strike="noStrike" cap="none">
                  <a:solidFill>
                    <a:srgbClr val="FF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3) Design and Registration System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461" y="2535617"/>
              <a:ext cx="3923437" cy="683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 txBox="1"/>
            <p:nvPr/>
          </p:nvSpPr>
          <p:spPr>
            <a:xfrm>
              <a:off x="461" y="2535617"/>
              <a:ext cx="3923437" cy="683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entury Gothic"/>
                <a:buNone/>
              </a:pPr>
              <a:r>
                <a:rPr lang="tr-TR" sz="1300" b="0" i="0" u="none" strike="noStrike" cap="none" dirty="0" err="1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Duration</a:t>
              </a:r>
              <a:r>
                <a:rPr lang="tr-TR" sz="1300" b="0" i="0" u="none" strike="noStrike" cap="none" dirty="0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: 2 </a:t>
              </a:r>
              <a:r>
                <a:rPr lang="tr-TR" sz="1300" b="0" i="0" u="none" strike="noStrike" cap="none" dirty="0" err="1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weeks</a:t>
              </a:r>
              <a:endParaRPr dirty="0">
                <a:solidFill>
                  <a:schemeClr val="tx1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455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entury Gothic"/>
                <a:buNone/>
              </a:pPr>
              <a:r>
                <a:rPr lang="tr-TR" sz="1300" b="0" i="0" u="none" strike="noStrike" cap="none" dirty="0" err="1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The</a:t>
              </a:r>
              <a:r>
                <a:rPr lang="tr-TR" sz="1300" b="0" i="0" u="none" strike="noStrike" cap="none" dirty="0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300" b="0" i="0" u="none" strike="noStrike" cap="none" dirty="0" err="1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registration</a:t>
              </a:r>
              <a:r>
                <a:rPr lang="tr-TR" sz="1300" b="0" i="0" u="none" strike="noStrike" cap="none" dirty="0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300" b="0" i="0" u="none" strike="noStrike" cap="none" dirty="0" err="1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screen</a:t>
              </a:r>
              <a:r>
                <a:rPr lang="tr-TR" sz="1300" b="0" i="0" u="none" strike="noStrike" cap="none" dirty="0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300" b="0" i="0" u="none" strike="noStrike" cap="none" dirty="0" err="1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will</a:t>
              </a:r>
              <a:r>
                <a:rPr lang="tr-TR" sz="1300" b="0" i="0" u="none" strike="noStrike" cap="none" dirty="0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be </a:t>
              </a:r>
              <a:r>
                <a:rPr lang="tr-TR" sz="1300" b="0" i="0" u="none" strike="noStrike" cap="none" dirty="0" err="1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designed</a:t>
              </a:r>
              <a:r>
                <a:rPr lang="tr-TR" sz="1300" b="0" i="0" u="none" strike="noStrike" cap="none" dirty="0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300" b="0" i="0" u="none" strike="noStrike" cap="none" dirty="0" err="1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and</a:t>
              </a:r>
              <a:r>
                <a:rPr lang="tr-TR" sz="1300" b="0" i="0" u="none" strike="noStrike" cap="none" dirty="0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300" b="0" i="0" u="none" strike="noStrike" cap="none" dirty="0" err="1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check</a:t>
              </a:r>
              <a:r>
                <a:rPr lang="tr-TR" sz="1300" b="0" i="0" u="none" strike="noStrike" cap="none" dirty="0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300" b="0" i="0" u="none" strike="noStrike" cap="none" dirty="0" err="1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the</a:t>
              </a:r>
              <a:r>
                <a:rPr lang="tr-TR" sz="1300" b="0" i="0" u="none" strike="noStrike" cap="none" dirty="0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300" b="0" i="0" u="none" strike="noStrike" cap="none" dirty="0" err="1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user</a:t>
              </a:r>
              <a:r>
                <a:rPr lang="tr-TR" sz="1300" b="0" i="0" u="none" strike="noStrike" cap="none" dirty="0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300" b="0" i="0" u="none" strike="noStrike" cap="none" dirty="0" err="1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information</a:t>
              </a:r>
              <a:r>
                <a:rPr lang="tr-TR" sz="1300" b="0" i="0" u="none" strike="noStrike" cap="none" dirty="0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on </a:t>
              </a:r>
              <a:r>
                <a:rPr lang="tr-TR" sz="1300" b="0" i="0" u="none" strike="noStrike" cap="none" dirty="0" err="1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the</a:t>
              </a:r>
              <a:r>
                <a:rPr lang="tr-TR" sz="1300" b="0" i="0" u="none" strike="noStrike" cap="none" dirty="0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300" b="0" i="0" u="none" strike="noStrike" cap="none" dirty="0" err="1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database</a:t>
              </a:r>
              <a:r>
                <a:rPr lang="tr-TR" sz="1300" b="0" i="0" u="none" strike="noStrike" cap="none" dirty="0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.</a:t>
              </a:r>
              <a:endParaRPr sz="1300" b="0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5885617" y="396037"/>
              <a:ext cx="1373203" cy="137320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58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4610500" y="1890638"/>
              <a:ext cx="3923437" cy="5885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 txBox="1"/>
            <p:nvPr/>
          </p:nvSpPr>
          <p:spPr>
            <a:xfrm>
              <a:off x="4610500" y="1890638"/>
              <a:ext cx="3923437" cy="5885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r>
                <a:rPr lang="tr-TR" sz="1800" b="1" i="0" u="none" strike="noStrike" cap="none" dirty="0">
                  <a:solidFill>
                    <a:srgbClr val="FF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4) Cloud Computing </a:t>
              </a:r>
              <a:r>
                <a:rPr lang="tr-TR" sz="1800" b="1" i="0" u="none" strike="noStrike" cap="none" dirty="0" err="1">
                  <a:solidFill>
                    <a:srgbClr val="FF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for</a:t>
              </a:r>
              <a:r>
                <a:rPr lang="tr-TR" sz="1800" b="1" i="0" u="none" strike="noStrike" cap="none" dirty="0">
                  <a:solidFill>
                    <a:srgbClr val="FF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Premium </a:t>
              </a:r>
              <a:r>
                <a:rPr lang="tr-TR" sz="1800" b="1" i="0" u="none" strike="noStrike" cap="none" dirty="0" err="1">
                  <a:solidFill>
                    <a:srgbClr val="FF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Members</a:t>
              </a:r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610500" y="2535617"/>
              <a:ext cx="3923437" cy="683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 txBox="1"/>
            <p:nvPr/>
          </p:nvSpPr>
          <p:spPr>
            <a:xfrm>
              <a:off x="4610500" y="2535617"/>
              <a:ext cx="3923437" cy="683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entury Gothic"/>
                <a:buNone/>
              </a:pPr>
              <a:r>
                <a:rPr lang="tr-TR" sz="1300" b="0" i="0" u="none" strike="noStrike" cap="none" dirty="0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Duration:3 </a:t>
              </a:r>
              <a:r>
                <a:rPr lang="tr-TR" sz="1300" b="0" i="0" u="none" strike="noStrike" cap="none" dirty="0" err="1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weeks</a:t>
              </a:r>
              <a:endParaRPr dirty="0">
                <a:solidFill>
                  <a:schemeClr val="tx1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455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entury Gothic"/>
                <a:buNone/>
              </a:pPr>
              <a:r>
                <a:rPr lang="tr-TR" sz="1300" b="0" i="0" u="none" strike="noStrike" cap="none" dirty="0" err="1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The</a:t>
              </a:r>
              <a:r>
                <a:rPr lang="tr-TR" sz="1300" b="0" i="0" u="none" strike="noStrike" cap="none" dirty="0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300" b="0" i="0" u="none" strike="noStrike" cap="none" dirty="0" err="1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team</a:t>
              </a:r>
              <a:r>
                <a:rPr lang="tr-TR" sz="1300" b="0" i="0" u="none" strike="noStrike" cap="none" dirty="0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300" b="0" i="0" u="none" strike="noStrike" cap="none" dirty="0" err="1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will</a:t>
              </a:r>
              <a:r>
                <a:rPr lang="tr-TR" sz="1300" b="0" i="0" u="none" strike="noStrike" cap="none" dirty="0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300" b="0" i="0" u="none" strike="noStrike" cap="none" dirty="0" err="1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create</a:t>
              </a:r>
              <a:r>
                <a:rPr lang="tr-TR" sz="1300" b="0" i="0" u="none" strike="noStrike" cap="none" dirty="0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a </a:t>
              </a:r>
              <a:r>
                <a:rPr lang="tr-TR" sz="1300" b="0" i="0" u="none" strike="noStrike" cap="none" dirty="0" err="1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cloud</a:t>
              </a:r>
              <a:r>
                <a:rPr lang="tr-TR" sz="1300" b="0" i="0" u="none" strike="noStrike" cap="none" dirty="0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300" b="0" i="0" u="none" strike="noStrike" cap="none" dirty="0" err="1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computing</a:t>
              </a:r>
              <a:r>
                <a:rPr lang="tr-TR" sz="1300" b="0" i="0" u="none" strike="noStrike" cap="none" dirty="0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300" b="0" i="0" u="none" strike="noStrike" cap="none" dirty="0" err="1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system</a:t>
              </a:r>
              <a:r>
                <a:rPr lang="tr-TR" sz="1300" b="0" i="0" u="none" strike="noStrike" cap="none" dirty="0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300" b="0" i="0" u="none" strike="noStrike" cap="none" dirty="0" err="1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for</a:t>
              </a:r>
              <a:r>
                <a:rPr lang="tr-TR" sz="1300" b="0" i="0" u="none" strike="noStrike" cap="none" dirty="0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300" b="0" i="0" u="none" strike="noStrike" cap="none" dirty="0" err="1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users</a:t>
              </a:r>
              <a:r>
                <a:rPr lang="tr-TR" sz="1300" b="0" i="0" u="none" strike="noStrike" cap="none" dirty="0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300" b="0" i="0" u="none" strike="noStrike" cap="none" dirty="0" err="1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with</a:t>
              </a:r>
              <a:r>
                <a:rPr lang="tr-TR" sz="1300" b="0" i="0" u="none" strike="noStrike" cap="none" dirty="0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300" b="0" i="0" u="none" strike="noStrike" cap="none" dirty="0" err="1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outdated</a:t>
              </a:r>
              <a:r>
                <a:rPr lang="tr-TR" sz="1300" b="0" i="0" u="none" strike="noStrike" cap="none" dirty="0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tr-TR" sz="1300" b="0" i="0" u="none" strike="noStrike" cap="none" dirty="0" err="1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devices</a:t>
              </a:r>
              <a:r>
                <a:rPr lang="tr-TR" sz="1300" b="0" i="0" u="none" strike="noStrike" cap="none" dirty="0">
                  <a:solidFill>
                    <a:schemeClr val="tx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.</a:t>
              </a:r>
              <a:endParaRPr sz="1300" b="0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2" name="Google Shape;302;p15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tr-TR" b="1">
                <a:latin typeface="Play"/>
                <a:ea typeface="Play"/>
                <a:cs typeface="Play"/>
                <a:sym typeface="Play"/>
              </a:rPr>
              <a:t>SOFTWARE PROCESS MODEL</a:t>
            </a:r>
            <a:endParaRPr b="1"/>
          </a:p>
        </p:txBody>
      </p:sp>
      <p:sp>
        <p:nvSpPr>
          <p:cNvPr id="303" name="Google Shape;303;p15"/>
          <p:cNvSpPr txBox="1">
            <a:spLocks noGrp="1"/>
          </p:cNvSpPr>
          <p:nvPr>
            <p:ph type="body" idx="1"/>
          </p:nvPr>
        </p:nvSpPr>
        <p:spPr>
          <a:xfrm>
            <a:off x="1446588" y="1003299"/>
            <a:ext cx="7201259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5)</a:t>
            </a:r>
            <a:r>
              <a:rPr lang="tr-TR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Area</a:t>
            </a: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Selection</a:t>
            </a: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Posture</a:t>
            </a: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Correctness</a:t>
            </a:r>
            <a:endParaRPr dirty="0"/>
          </a:p>
          <a:p>
            <a:pPr marL="588600" lvl="1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Duration:2 </a:t>
            </a:r>
            <a:r>
              <a:rPr lang="tr-T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weeks</a:t>
            </a:r>
            <a:endParaRPr dirty="0"/>
          </a:p>
          <a:p>
            <a:pPr marL="588600" lvl="1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tr-T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</a:t>
            </a: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area</a:t>
            </a: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selection</a:t>
            </a: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</a:t>
            </a: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be </a:t>
            </a:r>
            <a:r>
              <a:rPr lang="tr-T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created</a:t>
            </a: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000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6)</a:t>
            </a:r>
            <a:r>
              <a:rPr lang="tr-TR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Tracking</a:t>
            </a:r>
            <a:endParaRPr dirty="0"/>
          </a:p>
          <a:p>
            <a:pPr marL="588600" lvl="1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Duration:1 </a:t>
            </a:r>
            <a:r>
              <a:rPr lang="tr-T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week</a:t>
            </a:r>
            <a:endParaRPr dirty="0"/>
          </a:p>
          <a:p>
            <a:pPr marL="588600" lvl="1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tr-T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</a:t>
            </a: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tr-T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tracking</a:t>
            </a: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</a:t>
            </a: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pic>
        <p:nvPicPr>
          <p:cNvPr id="304" name="Google Shape;304;p15" descr="Hede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9504" y="1054101"/>
            <a:ext cx="3185108" cy="31851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15"/>
          <p:cNvGrpSpPr/>
          <p:nvPr/>
        </p:nvGrpSpPr>
        <p:grpSpPr>
          <a:xfrm>
            <a:off x="9206969" y="2933837"/>
            <a:ext cx="2981858" cy="3208867"/>
            <a:chOff x="9206969" y="2963333"/>
            <a:chExt cx="2981858" cy="3208867"/>
          </a:xfrm>
        </p:grpSpPr>
        <p:cxnSp>
          <p:nvCxnSpPr>
            <p:cNvPr id="306" name="Google Shape;306;p15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7" name="Google Shape;307;p15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p15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p15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p15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6" name="Google Shape;316;p16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tr-TR">
                <a:latin typeface="Play"/>
                <a:ea typeface="Play"/>
                <a:cs typeface="Play"/>
                <a:sym typeface="Play"/>
              </a:rPr>
              <a:t>SOFTWARE PROCESS MODEL</a:t>
            </a:r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7201259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tr-T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7)</a:t>
            </a:r>
            <a:r>
              <a:rPr lang="tr-TR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Debugging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88600" lvl="1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tr-T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Duration:1 week</a:t>
            </a:r>
            <a:endParaRPr/>
          </a:p>
          <a:p>
            <a:pPr marL="588600" lvl="1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tr-T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team will focus on enhancing and debugging the app.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17200" lvl="1" indent="-194309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8) Release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88600" lvl="1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tr-T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Duration:1 week</a:t>
            </a:r>
            <a:endParaRPr/>
          </a:p>
          <a:p>
            <a:pPr marL="588600" lvl="1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tr-T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team will complete the final preparations for the app's launch.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8" name="Google Shape;318;p16" descr="Kum Saati Bitt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9504" y="1054101"/>
            <a:ext cx="3185108" cy="31851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16"/>
          <p:cNvGrpSpPr/>
          <p:nvPr/>
        </p:nvGrpSpPr>
        <p:grpSpPr>
          <a:xfrm>
            <a:off x="9206969" y="2933837"/>
            <a:ext cx="2981858" cy="3208867"/>
            <a:chOff x="9206969" y="2963333"/>
            <a:chExt cx="2981858" cy="3208867"/>
          </a:xfrm>
        </p:grpSpPr>
        <p:cxnSp>
          <p:nvCxnSpPr>
            <p:cNvPr id="320" name="Google Shape;320;p16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1" name="Google Shape;321;p16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2" name="Google Shape;322;p16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3" name="Google Shape;323;p16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4" name="Google Shape;324;p16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7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tr-TR">
                <a:latin typeface="Play"/>
                <a:ea typeface="Play"/>
                <a:cs typeface="Play"/>
                <a:sym typeface="Play"/>
              </a:rPr>
              <a:t>REASONS TO CHOOSE THIS MODEL</a:t>
            </a:r>
            <a:endParaRPr/>
          </a:p>
        </p:txBody>
      </p:sp>
      <p:sp>
        <p:nvSpPr>
          <p:cNvPr id="330" name="Google Shape;330;p17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16383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sz="24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1" indent="-80010" algn="l" rtl="0">
              <a:spcBef>
                <a:spcPts val="1160"/>
              </a:spcBef>
              <a:spcAft>
                <a:spcPts val="0"/>
              </a:spcAft>
              <a:buSzPts val="1260"/>
              <a:buFont typeface="Noto Sans Symbols"/>
              <a:buChar char="●"/>
            </a:pPr>
            <a:r>
              <a:rPr lang="tr-TR" sz="28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Reduced</a:t>
            </a:r>
            <a:r>
              <a:rPr lang="tr-TR" sz="2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Risk</a:t>
            </a:r>
            <a:endParaRPr dirty="0">
              <a:solidFill>
                <a:schemeClr val="tx1"/>
              </a:solidFill>
            </a:endParaRPr>
          </a:p>
          <a:p>
            <a:pPr marL="0" lvl="1" indent="-80010" algn="l" rtl="0">
              <a:spcBef>
                <a:spcPts val="1160"/>
              </a:spcBef>
              <a:spcAft>
                <a:spcPts val="0"/>
              </a:spcAft>
              <a:buSzPts val="1260"/>
              <a:buFont typeface="Noto Sans Symbols"/>
              <a:buChar char="●"/>
            </a:pPr>
            <a:r>
              <a:rPr lang="tr-TR" sz="28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Continuous</a:t>
            </a:r>
            <a:r>
              <a:rPr lang="tr-TR" sz="2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28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Improvement</a:t>
            </a:r>
            <a:endParaRPr dirty="0">
              <a:solidFill>
                <a:schemeClr val="tx1"/>
              </a:solidFill>
            </a:endParaRPr>
          </a:p>
          <a:p>
            <a:pPr marL="0" lvl="1" indent="-80010" algn="l" rtl="0">
              <a:spcBef>
                <a:spcPts val="1160"/>
              </a:spcBef>
              <a:spcAft>
                <a:spcPts val="0"/>
              </a:spcAft>
              <a:buSzPts val="1260"/>
              <a:buFont typeface="Noto Sans Symbols"/>
              <a:buChar char="●"/>
            </a:pPr>
            <a:r>
              <a:rPr lang="tr-TR" sz="28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Faster</a:t>
            </a:r>
            <a:r>
              <a:rPr lang="tr-TR" sz="2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Delivery </a:t>
            </a:r>
            <a:r>
              <a:rPr lang="tr-TR" sz="28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tr-TR" sz="2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Market</a:t>
            </a:r>
            <a:endParaRPr dirty="0">
              <a:solidFill>
                <a:schemeClr val="tx1"/>
              </a:solidFill>
            </a:endParaRPr>
          </a:p>
          <a:p>
            <a:pPr marL="0" lvl="1" indent="-80010" algn="l" rtl="0">
              <a:spcBef>
                <a:spcPts val="1160"/>
              </a:spcBef>
              <a:spcAft>
                <a:spcPts val="0"/>
              </a:spcAft>
              <a:buSzPts val="1260"/>
              <a:buFont typeface="Noto Sans Symbols"/>
              <a:buChar char="●"/>
            </a:pPr>
            <a:r>
              <a:rPr lang="tr-TR" sz="28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Transparency</a:t>
            </a:r>
            <a:r>
              <a:rPr lang="tr-TR" sz="2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28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tr-TR" sz="2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28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Stakeholders</a:t>
            </a:r>
            <a:endParaRPr dirty="0">
              <a:solidFill>
                <a:schemeClr val="tx1"/>
              </a:solidFill>
            </a:endParaRPr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tr-TR">
                <a:latin typeface="Arial"/>
                <a:ea typeface="Arial"/>
                <a:cs typeface="Arial"/>
                <a:sym typeface="Arial"/>
              </a:rPr>
              <a:t>SOFTWARE MEASUREMENTS</a:t>
            </a:r>
            <a:endParaRPr/>
          </a:p>
        </p:txBody>
      </p:sp>
      <p:sp>
        <p:nvSpPr>
          <p:cNvPr id="336" name="Google Shape;336;p18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tr-TR" sz="2800">
                <a:latin typeface="Arial"/>
                <a:ea typeface="Arial"/>
                <a:cs typeface="Arial"/>
                <a:sym typeface="Arial"/>
              </a:rPr>
              <a:t>Questions and identified measurements: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160"/>
              </a:spcBef>
              <a:spcAft>
                <a:spcPts val="0"/>
              </a:spcAft>
              <a:buSzPts val="2240"/>
              <a:buNone/>
            </a:pP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810"/>
              <a:buFont typeface="Noto Sans Symbols"/>
              <a:buChar char="●"/>
            </a:pPr>
            <a:r>
              <a:rPr lang="tr-TR">
                <a:latin typeface="Arial"/>
                <a:ea typeface="Arial"/>
                <a:cs typeface="Arial"/>
                <a:sym typeface="Arial"/>
              </a:rPr>
              <a:t>How much space does the application take?</a:t>
            </a: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810"/>
              <a:buFont typeface="Noto Sans Symbols"/>
              <a:buChar char="●"/>
            </a:pPr>
            <a:r>
              <a:rPr lang="tr-TR">
                <a:latin typeface="Arial"/>
                <a:ea typeface="Arial"/>
                <a:cs typeface="Arial"/>
                <a:sym typeface="Arial"/>
              </a:rPr>
              <a:t>How much code has been reused?</a:t>
            </a: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810"/>
              <a:buFont typeface="Noto Sans Symbols"/>
              <a:buChar char="●"/>
            </a:pPr>
            <a:r>
              <a:rPr lang="tr-TR">
                <a:latin typeface="Arial"/>
                <a:ea typeface="Arial"/>
                <a:cs typeface="Arial"/>
                <a:sym typeface="Arial"/>
              </a:rPr>
              <a:t>How stable does cloud computing work?</a:t>
            </a: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810"/>
              <a:buFont typeface="Noto Sans Symbols"/>
              <a:buChar char="●"/>
            </a:pPr>
            <a:r>
              <a:rPr lang="tr-TR">
                <a:latin typeface="Arial"/>
                <a:ea typeface="Arial"/>
                <a:cs typeface="Arial"/>
                <a:sym typeface="Arial"/>
              </a:rPr>
              <a:t>How many times has the code been modified or deleted?</a:t>
            </a: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810"/>
              <a:buFont typeface="Noto Sans Symbols"/>
              <a:buChar char="●"/>
            </a:pPr>
            <a:r>
              <a:rPr lang="tr-TR">
                <a:latin typeface="Arial"/>
                <a:ea typeface="Arial"/>
                <a:cs typeface="Arial"/>
                <a:sym typeface="Arial"/>
              </a:rPr>
              <a:t>How many hours are spent for each sprint while developing this project?</a:t>
            </a: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810"/>
              <a:buFont typeface="Noto Sans Symbols"/>
              <a:buChar char="●"/>
            </a:pPr>
            <a:r>
              <a:rPr lang="tr-TR">
                <a:latin typeface="Arial"/>
                <a:ea typeface="Arial"/>
                <a:cs typeface="Arial"/>
                <a:sym typeface="Arial"/>
              </a:rPr>
              <a:t>How smoothly does the application work?</a:t>
            </a:r>
            <a:endParaRPr/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9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endParaRPr/>
          </a:p>
        </p:txBody>
      </p:sp>
      <p:sp>
        <p:nvSpPr>
          <p:cNvPr id="342" name="Google Shape;342;p19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tr-TR" sz="2800">
                <a:latin typeface="Arial"/>
                <a:ea typeface="Arial"/>
                <a:cs typeface="Arial"/>
                <a:sym typeface="Arial"/>
              </a:rPr>
              <a:t>Questions and identified measurements: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160"/>
              </a:spcBef>
              <a:spcAft>
                <a:spcPts val="0"/>
              </a:spcAft>
              <a:buSzPts val="2240"/>
              <a:buNone/>
            </a:pP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810"/>
              <a:buFont typeface="Noto Sans Symbols"/>
              <a:buChar char="●"/>
            </a:pPr>
            <a:r>
              <a:rPr lang="tr-TR">
                <a:latin typeface="Arial"/>
                <a:ea typeface="Arial"/>
                <a:cs typeface="Arial"/>
                <a:sym typeface="Arial"/>
              </a:rPr>
              <a:t>Is the application easy to use?</a:t>
            </a: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810"/>
              <a:buFont typeface="Noto Sans Symbols"/>
              <a:buChar char="●"/>
            </a:pPr>
            <a:r>
              <a:rPr lang="tr-TR">
                <a:latin typeface="Arial"/>
                <a:ea typeface="Arial"/>
                <a:cs typeface="Arial"/>
                <a:sym typeface="Arial"/>
              </a:rPr>
              <a:t>How many people have worked on this project?</a:t>
            </a: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810"/>
              <a:buFont typeface="Noto Sans Symbols"/>
              <a:buChar char="●"/>
            </a:pPr>
            <a:r>
              <a:rPr lang="tr-TR">
                <a:latin typeface="Arial"/>
                <a:ea typeface="Arial"/>
                <a:cs typeface="Arial"/>
                <a:sym typeface="Arial"/>
              </a:rPr>
              <a:t>What was the total cost of the project?</a:t>
            </a: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810"/>
              <a:buFont typeface="Noto Sans Symbols"/>
              <a:buChar char="●"/>
            </a:pPr>
            <a:r>
              <a:rPr lang="tr-TR">
                <a:latin typeface="Arial"/>
                <a:ea typeface="Arial"/>
                <a:cs typeface="Arial"/>
                <a:sym typeface="Arial"/>
              </a:rPr>
              <a:t> How accurately does the application detect the user's posture?</a:t>
            </a: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810"/>
              <a:buFont typeface="Noto Sans Symbols"/>
              <a:buChar char="●"/>
            </a:pPr>
            <a:r>
              <a:rPr lang="tr-TR">
                <a:latin typeface="Arial"/>
                <a:ea typeface="Arial"/>
                <a:cs typeface="Arial"/>
                <a:sym typeface="Arial"/>
              </a:rPr>
              <a:t> What is the size of the project's database?</a:t>
            </a: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810"/>
              <a:buFont typeface="Noto Sans Symbols"/>
              <a:buChar char="●"/>
            </a:pPr>
            <a:r>
              <a:rPr lang="tr-TR">
                <a:latin typeface="Arial"/>
                <a:ea typeface="Arial"/>
                <a:cs typeface="Arial"/>
                <a:sym typeface="Arial"/>
              </a:rPr>
              <a:t> How high is the source utilization during peak usage?</a:t>
            </a:r>
            <a:endParaRPr/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2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75438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/>
              <a:t>OVERVIEW</a:t>
            </a:r>
            <a:endParaRPr/>
          </a:p>
        </p:txBody>
      </p:sp>
      <p:sp>
        <p:nvSpPr>
          <p:cNvPr id="162" name="Google Shape;162;p2"/>
          <p:cNvSpPr txBox="1">
            <a:spLocks noGrp="1"/>
          </p:cNvSpPr>
          <p:nvPr>
            <p:ph type="body" idx="1"/>
          </p:nvPr>
        </p:nvSpPr>
        <p:spPr>
          <a:xfrm>
            <a:off x="684211" y="685800"/>
            <a:ext cx="7493137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tr-TR">
                <a:solidFill>
                  <a:schemeClr val="dk1"/>
                </a:solidFill>
              </a:rPr>
              <a:t>1. About Project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>
                <a:solidFill>
                  <a:schemeClr val="dk1"/>
                </a:solidFill>
              </a:rPr>
              <a:t>2. Project Requirements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>
                <a:solidFill>
                  <a:schemeClr val="dk1"/>
                </a:solidFill>
              </a:rPr>
              <a:t>3. Process Model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>
                <a:solidFill>
                  <a:schemeClr val="dk1"/>
                </a:solidFill>
              </a:rPr>
              <a:t>4. Project Measurements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>
                <a:solidFill>
                  <a:schemeClr val="dk1"/>
                </a:solidFill>
              </a:rPr>
              <a:t>5. Project Tools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>
                <a:solidFill>
                  <a:schemeClr val="dk1"/>
                </a:solidFill>
              </a:rPr>
              <a:t>6. Stakeholders and Risks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>
                <a:solidFill>
                  <a:schemeClr val="dk1"/>
                </a:solidFill>
              </a:rPr>
              <a:t>7. Needs and Schedule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>
                <a:solidFill>
                  <a:schemeClr val="dk1"/>
                </a:solidFill>
              </a:rPr>
              <a:t>8. GUI</a:t>
            </a:r>
            <a:endParaRPr/>
          </a:p>
        </p:txBody>
      </p:sp>
      <p:pic>
        <p:nvPicPr>
          <p:cNvPr id="163" name="Google Shape;163;p2" descr="Rolls of blueprints"/>
          <p:cNvPicPr preferRelativeResize="0"/>
          <p:nvPr/>
        </p:nvPicPr>
        <p:blipFill rotWithShape="1">
          <a:blip r:embed="rId3">
            <a:alphaModFix/>
          </a:blip>
          <a:srcRect l="65783" r="1402" b="-1"/>
          <a:stretch/>
        </p:blipFill>
        <p:spPr>
          <a:xfrm>
            <a:off x="8820603" y="10"/>
            <a:ext cx="3371397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2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65" name="Google Shape;165;p2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6" name="Google Shape;166;p2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7" name="Google Shape;167;p2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8" name="Google Shape;168;p2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9" name="Google Shape;169;p2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0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tr-TR">
                <a:latin typeface="Arial"/>
                <a:ea typeface="Arial"/>
                <a:cs typeface="Arial"/>
                <a:sym typeface="Arial"/>
              </a:rPr>
              <a:t>MEASUREMENT TYPES</a:t>
            </a:r>
            <a:endParaRPr/>
          </a:p>
        </p:txBody>
      </p:sp>
      <p:sp>
        <p:nvSpPr>
          <p:cNvPr id="348" name="Google Shape;348;p20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45000"/>
              <a:buFont typeface="Noto Sans Symbols"/>
              <a:buChar char="●"/>
            </a:pPr>
            <a:r>
              <a:rPr lang="tr-TR" sz="2800">
                <a:latin typeface="Arial"/>
                <a:ea typeface="Arial"/>
                <a:cs typeface="Arial"/>
                <a:sym typeface="Arial"/>
              </a:rPr>
              <a:t>Cost</a:t>
            </a:r>
            <a:endParaRPr/>
          </a:p>
          <a:p>
            <a:pPr marL="285750" lvl="0" indent="-285750" algn="l" rtl="0">
              <a:spcBef>
                <a:spcPts val="1118"/>
              </a:spcBef>
              <a:spcAft>
                <a:spcPts val="0"/>
              </a:spcAft>
              <a:buSzPct val="45000"/>
              <a:buFont typeface="Noto Sans Symbols"/>
              <a:buChar char="●"/>
            </a:pPr>
            <a:r>
              <a:rPr lang="tr-TR" sz="2800">
                <a:latin typeface="Arial"/>
                <a:ea typeface="Arial"/>
                <a:cs typeface="Arial"/>
                <a:sym typeface="Arial"/>
              </a:rPr>
              <a:t>Effort/Productivity</a:t>
            </a:r>
            <a:endParaRPr/>
          </a:p>
          <a:p>
            <a:pPr marL="285750" lvl="0" indent="-285750" algn="l" rtl="0">
              <a:spcBef>
                <a:spcPts val="1118"/>
              </a:spcBef>
              <a:spcAft>
                <a:spcPts val="0"/>
              </a:spcAft>
              <a:buSzPct val="45000"/>
              <a:buFont typeface="Noto Sans Symbols"/>
              <a:buChar char="●"/>
            </a:pPr>
            <a:r>
              <a:rPr lang="tr-TR" sz="2800">
                <a:latin typeface="Arial"/>
                <a:ea typeface="Arial"/>
                <a:cs typeface="Arial"/>
                <a:sym typeface="Arial"/>
              </a:rPr>
              <a:t>Performance</a:t>
            </a:r>
            <a:endParaRPr/>
          </a:p>
          <a:p>
            <a:pPr marL="285750" lvl="0" indent="-285750" algn="l" rtl="0">
              <a:spcBef>
                <a:spcPts val="1118"/>
              </a:spcBef>
              <a:spcAft>
                <a:spcPts val="0"/>
              </a:spcAft>
              <a:buSzPct val="45000"/>
              <a:buFont typeface="Noto Sans Symbols"/>
              <a:buChar char="●"/>
            </a:pPr>
            <a:r>
              <a:rPr lang="tr-TR" sz="2800">
                <a:latin typeface="Arial"/>
                <a:ea typeface="Arial"/>
                <a:cs typeface="Arial"/>
                <a:sym typeface="Arial"/>
              </a:rPr>
              <a:t>Defect</a:t>
            </a:r>
            <a:endParaRPr/>
          </a:p>
          <a:p>
            <a:pPr marL="285750" lvl="0" indent="-285750" algn="l" rtl="0">
              <a:spcBef>
                <a:spcPts val="1118"/>
              </a:spcBef>
              <a:spcAft>
                <a:spcPts val="0"/>
              </a:spcAft>
              <a:buSzPct val="45000"/>
              <a:buFont typeface="Noto Sans Symbols"/>
              <a:buChar char="●"/>
            </a:pPr>
            <a:r>
              <a:rPr lang="tr-TR" sz="2800">
                <a:latin typeface="Arial"/>
                <a:ea typeface="Arial"/>
                <a:cs typeface="Arial"/>
                <a:sym typeface="Arial"/>
              </a:rPr>
              <a:t>Reuse</a:t>
            </a:r>
            <a:endParaRPr/>
          </a:p>
          <a:p>
            <a:pPr marL="285750" lvl="0" indent="-285750" algn="l" rtl="0">
              <a:spcBef>
                <a:spcPts val="1118"/>
              </a:spcBef>
              <a:spcAft>
                <a:spcPts val="0"/>
              </a:spcAft>
              <a:buSzPct val="45000"/>
              <a:buFont typeface="Noto Sans Symbols"/>
              <a:buChar char="●"/>
            </a:pPr>
            <a:r>
              <a:rPr lang="tr-TR" sz="2800">
                <a:latin typeface="Arial"/>
                <a:ea typeface="Arial"/>
                <a:cs typeface="Arial"/>
                <a:sym typeface="Arial"/>
              </a:rPr>
              <a:t>Number of Changes</a:t>
            </a:r>
            <a:endParaRPr/>
          </a:p>
          <a:p>
            <a:pPr marL="285750" lvl="0" indent="-285750" algn="l" rtl="0">
              <a:spcBef>
                <a:spcPts val="1118"/>
              </a:spcBef>
              <a:spcAft>
                <a:spcPts val="0"/>
              </a:spcAft>
              <a:buSzPct val="45000"/>
              <a:buFont typeface="Noto Sans Symbols"/>
              <a:buChar char="●"/>
            </a:pPr>
            <a:r>
              <a:rPr lang="tr-TR" sz="2800">
                <a:latin typeface="Arial"/>
                <a:ea typeface="Arial"/>
                <a:cs typeface="Arial"/>
                <a:sym typeface="Arial"/>
              </a:rPr>
              <a:t>Space</a:t>
            </a:r>
            <a:endParaRPr/>
          </a:p>
          <a:p>
            <a:pPr marL="0" lvl="0" indent="0" algn="l" rtl="0">
              <a:spcBef>
                <a:spcPts val="970"/>
              </a:spcBef>
              <a:spcAft>
                <a:spcPts val="0"/>
              </a:spcAft>
              <a:buSzPct val="80000"/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3" name="Google Shape;353;p21"/>
          <p:cNvCxnSpPr/>
          <p:nvPr/>
        </p:nvCxnSpPr>
        <p:spPr>
          <a:xfrm flipH="1">
            <a:off x="8228012" y="8467"/>
            <a:ext cx="3810000" cy="3810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4" name="Google Shape;354;p21"/>
          <p:cNvCxnSpPr/>
          <p:nvPr/>
        </p:nvCxnSpPr>
        <p:spPr>
          <a:xfrm flipH="1">
            <a:off x="6108170" y="91545"/>
            <a:ext cx="6080655" cy="608065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5" name="Google Shape;355;p21"/>
          <p:cNvCxnSpPr/>
          <p:nvPr/>
        </p:nvCxnSpPr>
        <p:spPr>
          <a:xfrm flipH="1">
            <a:off x="7235825" y="228600"/>
            <a:ext cx="4953000" cy="4953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6" name="Google Shape;356;p21"/>
          <p:cNvCxnSpPr/>
          <p:nvPr/>
        </p:nvCxnSpPr>
        <p:spPr>
          <a:xfrm flipH="1">
            <a:off x="7335837" y="32278"/>
            <a:ext cx="4852989" cy="485298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" name="Google Shape;357;p21"/>
          <p:cNvCxnSpPr/>
          <p:nvPr/>
        </p:nvCxnSpPr>
        <p:spPr>
          <a:xfrm flipH="1">
            <a:off x="7845426" y="609601"/>
            <a:ext cx="4343399" cy="434339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8" name="Google Shape;358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9" name="Google Shape;359;p21"/>
          <p:cNvSpPr txBox="1"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tr-TR" sz="4800"/>
              <a:t>SOFTWARE TOOLS</a:t>
            </a:r>
            <a:endParaRPr/>
          </a:p>
        </p:txBody>
      </p:sp>
      <p:sp>
        <p:nvSpPr>
          <p:cNvPr id="360" name="Google Shape;360;p21"/>
          <p:cNvSpPr/>
          <p:nvPr/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1" name="Google Shape;361;p21" descr="metin, ekran görüntüsü, yazı tipi, sayı, numara içeren bir resim&#10;&#10;Açıklama otomatik olarak oluşturuldu"/>
          <p:cNvPicPr preferRelativeResize="0"/>
          <p:nvPr/>
        </p:nvPicPr>
        <p:blipFill rotWithShape="1">
          <a:blip r:embed="rId3">
            <a:alphaModFix/>
          </a:blip>
          <a:srcRect l="22116" r="18657"/>
          <a:stretch/>
        </p:blipFill>
        <p:spPr>
          <a:xfrm>
            <a:off x="79907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 extrusionOk="0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362" name="Google Shape;362;p21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63" name="Google Shape;363;p21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21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21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21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21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6328" y="990519"/>
            <a:ext cx="9430650" cy="5083709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61" y="685417"/>
            <a:ext cx="10231278" cy="5487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887" y="547285"/>
            <a:ext cx="10212225" cy="5763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848" y="577141"/>
            <a:ext cx="8628413" cy="5703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27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98" name="Google Shape;398;p27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27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27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27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27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03" name="Google Shape;403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4" name="Google Shape;404;p27"/>
          <p:cNvSpPr/>
          <p:nvPr/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5" name="Google Shape;405;p27"/>
          <p:cNvPicPr preferRelativeResize="0"/>
          <p:nvPr/>
        </p:nvPicPr>
        <p:blipFill rotWithShape="1">
          <a:blip r:embed="rId3">
            <a:alphaModFix/>
          </a:blip>
          <a:srcRect t="1441" r="2" b="1219"/>
          <a:stretch/>
        </p:blipFill>
        <p:spPr>
          <a:xfrm>
            <a:off x="792480" y="786117"/>
            <a:ext cx="10607040" cy="4956048"/>
          </a:xfrm>
          <a:custGeom>
            <a:avLst/>
            <a:gdLst/>
            <a:ahLst/>
            <a:cxnLst/>
            <a:rect l="l" t="t" r="r" b="b"/>
            <a:pathLst>
              <a:path w="10607040" h="4956048" extrusionOk="0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6EFDD5C-AC61-17BC-C79C-BFCDEE332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98" y="256732"/>
            <a:ext cx="10240804" cy="634453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4" name="Google Shape;424;p29"/>
          <p:cNvCxnSpPr/>
          <p:nvPr/>
        </p:nvCxnSpPr>
        <p:spPr>
          <a:xfrm flipH="1">
            <a:off x="8228012" y="8467"/>
            <a:ext cx="3810000" cy="3810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5" name="Google Shape;425;p29"/>
          <p:cNvCxnSpPr/>
          <p:nvPr/>
        </p:nvCxnSpPr>
        <p:spPr>
          <a:xfrm flipH="1">
            <a:off x="6108170" y="91545"/>
            <a:ext cx="6080655" cy="608065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7" name="Google Shape;427;p29"/>
          <p:cNvCxnSpPr/>
          <p:nvPr/>
        </p:nvCxnSpPr>
        <p:spPr>
          <a:xfrm flipH="1">
            <a:off x="7335837" y="32278"/>
            <a:ext cx="4852989" cy="485298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8" name="Google Shape;428;p29"/>
          <p:cNvCxnSpPr/>
          <p:nvPr/>
        </p:nvCxnSpPr>
        <p:spPr>
          <a:xfrm flipH="1">
            <a:off x="7845426" y="609601"/>
            <a:ext cx="4343399" cy="434339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0" name="Google Shape;430;p29"/>
          <p:cNvSpPr txBox="1">
            <a:spLocks noGrp="1"/>
          </p:cNvSpPr>
          <p:nvPr>
            <p:ph type="title"/>
          </p:nvPr>
        </p:nvSpPr>
        <p:spPr>
          <a:xfrm>
            <a:off x="482413" y="-401798"/>
            <a:ext cx="4781147" cy="297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tr-TR" sz="4800" dirty="0"/>
              <a:t>IMAGE PROCESSING</a:t>
            </a:r>
            <a:endParaRPr sz="4800" dirty="0"/>
          </a:p>
        </p:txBody>
      </p:sp>
      <p:sp>
        <p:nvSpPr>
          <p:cNvPr id="438" name="Google Shape;438;p29"/>
          <p:cNvSpPr txBox="1"/>
          <p:nvPr/>
        </p:nvSpPr>
        <p:spPr>
          <a:xfrm>
            <a:off x="970529" y="3059668"/>
            <a:ext cx="61036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 sz="18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9" name="Google Shape;439;p29"/>
          <p:cNvSpPr txBox="1"/>
          <p:nvPr/>
        </p:nvSpPr>
        <p:spPr>
          <a:xfrm>
            <a:off x="976395" y="3548102"/>
            <a:ext cx="61036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TF 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800" b="1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ose Estimation</a:t>
            </a:r>
            <a:endParaRPr sz="18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Resim 2" descr="ekran görüntüsü, çizgi film, giyim, kişi, şahıs içeren bir resim&#10;&#10;Açıklama otomatik olarak oluşturuldu">
            <a:extLst>
              <a:ext uri="{FF2B5EF4-FFF2-40B4-BE49-F238E27FC236}">
                <a16:creationId xmlns:a16="http://schemas.microsoft.com/office/drawing/2014/main" id="{4E56EC3C-4AB7-55CB-5AC7-C6D0B3ACD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055" y="1084103"/>
            <a:ext cx="6997758" cy="492799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ayakkabı, çizim, çizgi film içeren bir resim&#10;&#10;Açıklama otomatik olarak oluşturuldu">
            <a:extLst>
              <a:ext uri="{FF2B5EF4-FFF2-40B4-BE49-F238E27FC236}">
                <a16:creationId xmlns:a16="http://schemas.microsoft.com/office/drawing/2014/main" id="{E9FB4927-9174-BBF3-AFFC-D9B328FC1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136" y="778002"/>
            <a:ext cx="8322591" cy="470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11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Google Shape;175;p3"/>
          <p:cNvSpPr txBox="1">
            <a:spLocks noGrp="1"/>
          </p:cNvSpPr>
          <p:nvPr>
            <p:ph type="title"/>
          </p:nvPr>
        </p:nvSpPr>
        <p:spPr>
          <a:xfrm>
            <a:off x="3978579" y="4487332"/>
            <a:ext cx="5627158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/>
              <a:t>ABOUT THE PROJECT</a:t>
            </a:r>
            <a:endParaRPr/>
          </a:p>
        </p:txBody>
      </p:sp>
      <p:pic>
        <p:nvPicPr>
          <p:cNvPr id="176" name="Google Shape;176;p3" descr="Maze"/>
          <p:cNvPicPr preferRelativeResize="0"/>
          <p:nvPr/>
        </p:nvPicPr>
        <p:blipFill rotWithShape="1">
          <a:blip r:embed="rId3">
            <a:alphaModFix/>
          </a:blip>
          <a:srcRect l="29896" r="36017" b="-1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"/>
          <p:cNvSpPr txBox="1">
            <a:spLocks noGrp="1"/>
          </p:cNvSpPr>
          <p:nvPr>
            <p:ph type="body" idx="1"/>
          </p:nvPr>
        </p:nvSpPr>
        <p:spPr>
          <a:xfrm>
            <a:off x="3884612" y="685800"/>
            <a:ext cx="6626072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tr-TR" sz="2400">
                <a:solidFill>
                  <a:srgbClr val="FF0000"/>
                </a:solidFill>
              </a:rPr>
              <a:t>    Problem Definition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>
              <a:solidFill>
                <a:schemeClr val="dk1"/>
              </a:solidFill>
            </a:endParaRPr>
          </a:p>
          <a:p>
            <a:pPr marL="800100" lvl="1" indent="-34290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>
                <a:solidFill>
                  <a:schemeClr val="dk1"/>
                </a:solidFill>
              </a:rPr>
              <a:t>Sport is vital,and so are the risks</a:t>
            </a:r>
            <a:endParaRPr/>
          </a:p>
          <a:p>
            <a:pPr marL="800100" lvl="1" indent="-251459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endParaRPr>
              <a:solidFill>
                <a:schemeClr val="dk1"/>
              </a:solidFill>
            </a:endParaRPr>
          </a:p>
          <a:p>
            <a:pPr marL="800100" lvl="1" indent="-34290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>
                <a:solidFill>
                  <a:schemeClr val="dk1"/>
                </a:solidFill>
              </a:rPr>
              <a:t>Many untrained people end up hurting themselves</a:t>
            </a:r>
            <a:endParaRPr/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grpSp>
        <p:nvGrpSpPr>
          <p:cNvPr id="178" name="Google Shape;178;p3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79" name="Google Shape;179;p3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0" name="Google Shape;180;p3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1" name="Google Shape;181;p3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2" name="Google Shape;182;p3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3" name="Google Shape;183;p3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28" descr="Person holding a puzzle piece"/>
          <p:cNvPicPr preferRelativeResize="0"/>
          <p:nvPr/>
        </p:nvPicPr>
        <p:blipFill rotWithShape="1">
          <a:blip r:embed="rId3">
            <a:alphaModFix/>
          </a:blip>
          <a:srcRect l="32864" r="32539" b="-1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8"/>
          <p:cNvSpPr txBox="1"/>
          <p:nvPr/>
        </p:nvSpPr>
        <p:spPr>
          <a:xfrm>
            <a:off x="4185666" y="2000750"/>
            <a:ext cx="61036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1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Academic Researchers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2" name="Google Shape;412;p28"/>
          <p:cNvSpPr txBox="1"/>
          <p:nvPr/>
        </p:nvSpPr>
        <p:spPr>
          <a:xfrm>
            <a:off x="4725162" y="451622"/>
            <a:ext cx="610362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5400" b="1" i="0" u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S</a:t>
            </a:r>
            <a:r>
              <a:rPr lang="tr-TR" sz="4000" b="1" i="0" u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TAKEHOLDER</a:t>
            </a:r>
            <a:r>
              <a:rPr lang="tr-TR" sz="4000" b="1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S</a:t>
            </a:r>
            <a:endParaRPr sz="4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3" name="Google Shape;413;p28"/>
          <p:cNvSpPr txBox="1"/>
          <p:nvPr/>
        </p:nvSpPr>
        <p:spPr>
          <a:xfrm>
            <a:off x="4185666" y="2485382"/>
            <a:ext cx="61036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1" i="0" u="none" strike="noStrike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Investors</a:t>
            </a:r>
            <a:r>
              <a:rPr lang="tr-TR" sz="1800" b="1" i="0" u="none" strike="noStrik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tr-TR" sz="1800" b="1" i="0" u="none" strike="noStrike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or</a:t>
            </a:r>
            <a:r>
              <a:rPr lang="tr-TR" sz="1800" b="1" i="0" u="none" strike="noStrik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tr-TR" sz="1800" b="1" i="0" u="none" strike="noStrike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Funders</a:t>
            </a:r>
            <a:endParaRPr sz="18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4" name="Google Shape;414;p28"/>
          <p:cNvSpPr txBox="1"/>
          <p:nvPr/>
        </p:nvSpPr>
        <p:spPr>
          <a:xfrm>
            <a:off x="4185666" y="2970014"/>
            <a:ext cx="610362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Personal Trainers</a:t>
            </a:r>
            <a:endParaRPr sz="1800" b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tr-T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5" name="Google Shape;415;p28"/>
          <p:cNvSpPr txBox="1"/>
          <p:nvPr/>
        </p:nvSpPr>
        <p:spPr>
          <a:xfrm>
            <a:off x="4185666" y="3429000"/>
            <a:ext cx="61036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1" i="0" u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Quality Assurance and Testing Teams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6" name="Google Shape;416;p28"/>
          <p:cNvSpPr txBox="1"/>
          <p:nvPr/>
        </p:nvSpPr>
        <p:spPr>
          <a:xfrm>
            <a:off x="4185666" y="3887986"/>
            <a:ext cx="61036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1" i="0" u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Legal Advisors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7" name="Google Shape;417;p28"/>
          <p:cNvSpPr txBox="1"/>
          <p:nvPr/>
        </p:nvSpPr>
        <p:spPr>
          <a:xfrm>
            <a:off x="4185666" y="4346972"/>
            <a:ext cx="61036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1" i="0" u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Cyber Security Experts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8" name="Google Shape;418;p28"/>
          <p:cNvSpPr txBox="1"/>
          <p:nvPr/>
        </p:nvSpPr>
        <p:spPr>
          <a:xfrm>
            <a:off x="4185666" y="4805958"/>
            <a:ext cx="61036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1" i="0" u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Bodybuilding Competitor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9" name="Google Shape;419;p28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AED"/>
              </a:buClr>
              <a:buSzPts val="2100"/>
              <a:buFont typeface="Arial"/>
              <a:buNone/>
            </a:pPr>
            <a:r>
              <a:rPr lang="tr-TR" sz="2100" b="0" i="0" u="none" strike="noStrike" cap="none">
                <a:solidFill>
                  <a:srgbClr val="E8EAED"/>
                </a:solidFill>
                <a:latin typeface="Arial"/>
                <a:ea typeface="Arial"/>
                <a:cs typeface="Arial"/>
                <a:sym typeface="Arial"/>
              </a:rPr>
              <a:t>competitor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br>
              <a:rPr lang="tr-T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0"/>
          <p:cNvSpPr/>
          <p:nvPr/>
        </p:nvSpPr>
        <p:spPr>
          <a:xfrm>
            <a:off x="857049" y="246275"/>
            <a:ext cx="9144000" cy="578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tr-TR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RISKS</a:t>
            </a:r>
            <a:endParaRPr/>
          </a:p>
        </p:txBody>
      </p:sp>
      <p:sp>
        <p:nvSpPr>
          <p:cNvPr id="446" name="Google Shape;446;p30"/>
          <p:cNvSpPr txBox="1"/>
          <p:nvPr/>
        </p:nvSpPr>
        <p:spPr>
          <a:xfrm>
            <a:off x="857049" y="1273933"/>
            <a:ext cx="4812632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Lifetime Estimation Errors</a:t>
            </a:r>
            <a:endParaRPr sz="1600" b="1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Motion Detection Accuracy</a:t>
            </a:r>
            <a:endParaRPr sz="1600" b="1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Security Vulnerabilities</a:t>
            </a:r>
            <a:endParaRPr sz="1600" b="1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Algorithm Performance and Accuracy</a:t>
            </a:r>
            <a:endParaRPr sz="1600" b="1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Communication Problems</a:t>
            </a:r>
            <a:endParaRPr sz="1600" b="1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Cloud Computing Costs</a:t>
            </a:r>
            <a:endParaRPr sz="1600" b="1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Requirements Volatility</a:t>
            </a:r>
            <a:endParaRPr sz="1600" b="1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Cloud Providers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Inefficient Backend</a:t>
            </a:r>
            <a:endParaRPr sz="1600" b="1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Debugging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7" name="Google Shape;447;p30"/>
          <p:cNvSpPr txBox="1"/>
          <p:nvPr/>
        </p:nvSpPr>
        <p:spPr>
          <a:xfrm>
            <a:off x="857049" y="794749"/>
            <a:ext cx="33688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Risks</a:t>
            </a:r>
            <a:endParaRPr sz="1800" b="1" u="sng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8" name="Google Shape;448;p30"/>
          <p:cNvSpPr txBox="1"/>
          <p:nvPr/>
        </p:nvSpPr>
        <p:spPr>
          <a:xfrm>
            <a:off x="7390998" y="79474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9" name="Google Shape;449;p30"/>
          <p:cNvSpPr txBox="1"/>
          <p:nvPr/>
        </p:nvSpPr>
        <p:spPr>
          <a:xfrm>
            <a:off x="9389044" y="520511"/>
            <a:ext cx="1945907" cy="581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Combined Rank</a:t>
            </a:r>
            <a:endParaRPr sz="1600" b="1" u="sng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u="sng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16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21</a:t>
            </a:r>
            <a:endParaRPr sz="1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50" name="Google Shape;450;p30"/>
          <p:cNvCxnSpPr/>
          <p:nvPr/>
        </p:nvCxnSpPr>
        <p:spPr>
          <a:xfrm>
            <a:off x="857049" y="1273933"/>
            <a:ext cx="10789920" cy="0"/>
          </a:xfrm>
          <a:prstGeom prst="straightConnector1">
            <a:avLst/>
          </a:prstGeom>
          <a:noFill/>
          <a:ln w="15875" cap="rnd" cmpd="sng">
            <a:solidFill>
              <a:srgbClr val="04426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1" name="Google Shape;451;p30"/>
          <p:cNvCxnSpPr/>
          <p:nvPr/>
        </p:nvCxnSpPr>
        <p:spPr>
          <a:xfrm>
            <a:off x="857049" y="1728085"/>
            <a:ext cx="10789920" cy="0"/>
          </a:xfrm>
          <a:prstGeom prst="straightConnector1">
            <a:avLst/>
          </a:prstGeom>
          <a:noFill/>
          <a:ln w="15875" cap="rnd" cmpd="sng">
            <a:solidFill>
              <a:srgbClr val="04426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2" name="Google Shape;452;p30"/>
          <p:cNvCxnSpPr/>
          <p:nvPr/>
        </p:nvCxnSpPr>
        <p:spPr>
          <a:xfrm>
            <a:off x="857049" y="2185285"/>
            <a:ext cx="10789920" cy="0"/>
          </a:xfrm>
          <a:prstGeom prst="straightConnector1">
            <a:avLst/>
          </a:prstGeom>
          <a:noFill/>
          <a:ln w="15875" cap="rnd" cmpd="sng">
            <a:solidFill>
              <a:srgbClr val="04426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3" name="Google Shape;453;p30"/>
          <p:cNvCxnSpPr/>
          <p:nvPr/>
        </p:nvCxnSpPr>
        <p:spPr>
          <a:xfrm>
            <a:off x="857049" y="2651629"/>
            <a:ext cx="10789920" cy="0"/>
          </a:xfrm>
          <a:prstGeom prst="straightConnector1">
            <a:avLst/>
          </a:prstGeom>
          <a:noFill/>
          <a:ln w="15875" cap="rnd" cmpd="sng">
            <a:solidFill>
              <a:srgbClr val="04426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4" name="Google Shape;454;p30"/>
          <p:cNvCxnSpPr/>
          <p:nvPr/>
        </p:nvCxnSpPr>
        <p:spPr>
          <a:xfrm>
            <a:off x="857049" y="3108829"/>
            <a:ext cx="10789920" cy="0"/>
          </a:xfrm>
          <a:prstGeom prst="straightConnector1">
            <a:avLst/>
          </a:prstGeom>
          <a:noFill/>
          <a:ln w="15875" cap="rnd" cmpd="sng">
            <a:solidFill>
              <a:srgbClr val="04426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5" name="Google Shape;455;p30"/>
          <p:cNvCxnSpPr/>
          <p:nvPr/>
        </p:nvCxnSpPr>
        <p:spPr>
          <a:xfrm>
            <a:off x="900523" y="3630037"/>
            <a:ext cx="10789920" cy="0"/>
          </a:xfrm>
          <a:prstGeom prst="straightConnector1">
            <a:avLst/>
          </a:prstGeom>
          <a:noFill/>
          <a:ln w="15875" cap="rnd" cmpd="sng">
            <a:solidFill>
              <a:srgbClr val="04426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6" name="Google Shape;456;p30"/>
          <p:cNvCxnSpPr/>
          <p:nvPr/>
        </p:nvCxnSpPr>
        <p:spPr>
          <a:xfrm>
            <a:off x="900523" y="4105525"/>
            <a:ext cx="10789920" cy="0"/>
          </a:xfrm>
          <a:prstGeom prst="straightConnector1">
            <a:avLst/>
          </a:prstGeom>
          <a:noFill/>
          <a:ln w="15875" cap="rnd" cmpd="sng">
            <a:solidFill>
              <a:srgbClr val="04426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7" name="Google Shape;457;p30"/>
          <p:cNvCxnSpPr/>
          <p:nvPr/>
        </p:nvCxnSpPr>
        <p:spPr>
          <a:xfrm>
            <a:off x="927795" y="4590157"/>
            <a:ext cx="10789920" cy="0"/>
          </a:xfrm>
          <a:prstGeom prst="straightConnector1">
            <a:avLst/>
          </a:prstGeom>
          <a:noFill/>
          <a:ln w="15875" cap="rnd" cmpd="sng">
            <a:solidFill>
              <a:srgbClr val="04426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8" name="Google Shape;458;p30"/>
          <p:cNvCxnSpPr/>
          <p:nvPr/>
        </p:nvCxnSpPr>
        <p:spPr>
          <a:xfrm>
            <a:off x="927795" y="5111365"/>
            <a:ext cx="10789920" cy="0"/>
          </a:xfrm>
          <a:prstGeom prst="straightConnector1">
            <a:avLst/>
          </a:prstGeom>
          <a:noFill/>
          <a:ln w="15875" cap="rnd" cmpd="sng">
            <a:solidFill>
              <a:srgbClr val="04426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9" name="Google Shape;459;p30"/>
          <p:cNvCxnSpPr/>
          <p:nvPr/>
        </p:nvCxnSpPr>
        <p:spPr>
          <a:xfrm>
            <a:off x="927795" y="5550277"/>
            <a:ext cx="10789920" cy="0"/>
          </a:xfrm>
          <a:prstGeom prst="straightConnector1">
            <a:avLst/>
          </a:prstGeom>
          <a:noFill/>
          <a:ln w="15875" cap="rnd" cmpd="sng">
            <a:solidFill>
              <a:srgbClr val="04426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0" name="Google Shape;460;p30"/>
          <p:cNvCxnSpPr/>
          <p:nvPr/>
        </p:nvCxnSpPr>
        <p:spPr>
          <a:xfrm>
            <a:off x="927795" y="6025765"/>
            <a:ext cx="10789920" cy="0"/>
          </a:xfrm>
          <a:prstGeom prst="straightConnector1">
            <a:avLst/>
          </a:prstGeom>
          <a:noFill/>
          <a:ln w="15875" cap="rnd" cmpd="sng">
            <a:solidFill>
              <a:srgbClr val="04426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1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/>
              <a:t>SOFTWARE NEEDS</a:t>
            </a:r>
            <a:endParaRPr/>
          </a:p>
        </p:txBody>
      </p:sp>
      <p:sp>
        <p:nvSpPr>
          <p:cNvPr id="466" name="Google Shape;466;p31"/>
          <p:cNvSpPr txBox="1">
            <a:spLocks noGrp="1"/>
          </p:cNvSpPr>
          <p:nvPr>
            <p:ph type="body" idx="1"/>
          </p:nvPr>
        </p:nvSpPr>
        <p:spPr>
          <a:xfrm>
            <a:off x="838200" y="70164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tr-TR"/>
              <a:t>    Compiler /Interpreter /Development Kits</a:t>
            </a:r>
            <a:endParaRPr/>
          </a:p>
          <a:p>
            <a:pPr marL="742950" lvl="1" indent="-194309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/>
              <a:t>Python &amp; PyTorch</a:t>
            </a: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/>
              <a:t>React Native</a:t>
            </a: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/>
              <a:t>AWS SDK</a:t>
            </a: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/>
              <a:t>JDK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2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/>
              <a:t>SOFTWARE NEEDS</a:t>
            </a:r>
            <a:endParaRPr/>
          </a:p>
        </p:txBody>
      </p:sp>
      <p:sp>
        <p:nvSpPr>
          <p:cNvPr id="472" name="Google Shape;472;p32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tr-TR"/>
              <a:t>    IDE’s / CLI’s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/>
              <a:t>MATLAB</a:t>
            </a: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/>
              <a:t>Android Studio</a:t>
            </a: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/>
              <a:t>PyCharm IDE</a:t>
            </a: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/>
              <a:t>Amazon Command Line Interface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3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/>
              <a:t>SOFTWARE NEEDS</a:t>
            </a:r>
            <a:endParaRPr/>
          </a:p>
        </p:txBody>
      </p:sp>
      <p:sp>
        <p:nvSpPr>
          <p:cNvPr id="478" name="Google Shape;478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tr-TR"/>
              <a:t>    Testing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/>
              <a:t>Jest</a:t>
            </a: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/>
              <a:t>PyUnit</a:t>
            </a:r>
            <a:endParaRPr/>
          </a:p>
        </p:txBody>
      </p:sp>
      <p:sp>
        <p:nvSpPr>
          <p:cNvPr id="479" name="Google Shape;479;p33"/>
          <p:cNvSpPr txBox="1"/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tr-TR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Version Control System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tr-TR"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tr-TR"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 Desktop</a:t>
            </a: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/>
              <a:t>SOFTWARE NEEDS</a:t>
            </a:r>
            <a:endParaRPr/>
          </a:p>
        </p:txBody>
      </p:sp>
      <p:sp>
        <p:nvSpPr>
          <p:cNvPr id="485" name="Google Shape;485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tr-TR"/>
              <a:t>    Build Automation Tool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/>
              <a:t>Gradle</a:t>
            </a:r>
            <a:endParaRPr/>
          </a:p>
        </p:txBody>
      </p:sp>
      <p:sp>
        <p:nvSpPr>
          <p:cNvPr id="486" name="Google Shape;486;p34"/>
          <p:cNvSpPr txBox="1"/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tr-TR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Database Management System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tr-TR"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Oracle Database</a:t>
            </a: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5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/>
              <a:t>SOFTWARE NEEDS</a:t>
            </a:r>
            <a:endParaRPr/>
          </a:p>
        </p:txBody>
      </p:sp>
      <p:sp>
        <p:nvSpPr>
          <p:cNvPr id="492" name="Google Shape;492;p35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tr-TR"/>
              <a:t>    Project Management System &amp; Collaboration Tool</a:t>
            </a:r>
            <a:endParaRPr/>
          </a:p>
          <a:p>
            <a:pPr marL="742950" lvl="1" indent="-194309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/>
              <a:t>Microsoft Project </a:t>
            </a: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/>
              <a:t>Microsoft Teams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6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/>
              <a:t>HARDWARE NEEDS</a:t>
            </a:r>
            <a:endParaRPr/>
          </a:p>
        </p:txBody>
      </p:sp>
      <p:sp>
        <p:nvSpPr>
          <p:cNvPr id="498" name="Google Shape;498;p36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tr-TR"/>
              <a:t>Computers</a:t>
            </a: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/>
              <a:t>Networking Equipment</a:t>
            </a: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/>
              <a:t>Test Devices</a:t>
            </a: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/>
              <a:t>Server</a:t>
            </a: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/>
              <a:t>Cameras</a:t>
            </a: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/>
              <a:t>Back-up Storage</a:t>
            </a: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/>
              <a:t>Power Units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7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/>
              <a:t>SUPPORT NEEDS</a:t>
            </a:r>
            <a:endParaRPr/>
          </a:p>
        </p:txBody>
      </p:sp>
      <p:sp>
        <p:nvSpPr>
          <p:cNvPr id="504" name="Google Shape;504;p37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tr-TR"/>
              <a:t>Technical Support</a:t>
            </a: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/>
              <a:t>Partnerships and Collaboration</a:t>
            </a: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/>
              <a:t>Feedback Providers</a:t>
            </a: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/>
              <a:t>Legal Background Checks</a:t>
            </a: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/>
              <a:t>Oracle Support</a:t>
            </a: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/>
              <a:t>Microsoft Support</a:t>
            </a:r>
            <a:endParaRPr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/>
              <a:t>AWS Support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8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/>
              <a:t>PROJECT SCHEDULE</a:t>
            </a:r>
            <a:endParaRPr/>
          </a:p>
        </p:txBody>
      </p:sp>
      <p:sp>
        <p:nvSpPr>
          <p:cNvPr id="510" name="Google Shape;510;p38"/>
          <p:cNvSpPr txBox="1"/>
          <p:nvPr/>
        </p:nvSpPr>
        <p:spPr>
          <a:xfrm>
            <a:off x="838199" y="2252456"/>
            <a:ext cx="10468241" cy="23530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1" name="Google Shape;51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252457"/>
            <a:ext cx="10468241" cy="2353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endParaRPr/>
          </a:p>
        </p:txBody>
      </p:sp>
      <p:sp>
        <p:nvSpPr>
          <p:cNvPr id="189" name="Google Shape;189;p4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tr-TR" sz="2400" dirty="0">
                <a:solidFill>
                  <a:srgbClr val="FF0000"/>
                </a:solidFill>
              </a:rPr>
              <a:t>    Background Information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dirty="0">
                <a:solidFill>
                  <a:schemeClr val="tx1"/>
                </a:solidFill>
              </a:rPr>
              <a:t>Hard </a:t>
            </a:r>
            <a:r>
              <a:rPr lang="tr-TR" dirty="0" err="1">
                <a:solidFill>
                  <a:schemeClr val="tx1"/>
                </a:solidFill>
              </a:rPr>
              <a:t>to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learn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without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help</a:t>
            </a:r>
            <a:endParaRPr dirty="0">
              <a:solidFill>
                <a:schemeClr val="tx1"/>
              </a:solidFill>
            </a:endParaRPr>
          </a:p>
          <a:p>
            <a:pPr marL="742950" lvl="1" indent="-194309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endParaRPr dirty="0">
              <a:solidFill>
                <a:schemeClr val="tx1"/>
              </a:solidFill>
            </a:endParaRPr>
          </a:p>
          <a:p>
            <a:pPr marL="742950" lvl="1" indent="-194309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endParaRPr dirty="0">
              <a:solidFill>
                <a:schemeClr val="tx1"/>
              </a:solidFill>
            </a:endParaRPr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dirty="0" err="1">
                <a:solidFill>
                  <a:schemeClr val="tx1"/>
                </a:solidFill>
              </a:rPr>
              <a:t>Alternatives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are</a:t>
            </a:r>
            <a:r>
              <a:rPr lang="tr-TR" dirty="0">
                <a:solidFill>
                  <a:schemeClr val="tx1"/>
                </a:solidFill>
              </a:rPr>
              <a:t> not </a:t>
            </a:r>
            <a:r>
              <a:rPr lang="tr-TR" dirty="0" err="1">
                <a:solidFill>
                  <a:schemeClr val="tx1"/>
                </a:solidFill>
              </a:rPr>
              <a:t>accessible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enough</a:t>
            </a:r>
            <a:endParaRPr dirty="0">
              <a:solidFill>
                <a:schemeClr val="tx1"/>
              </a:solidFill>
            </a:endParaRPr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9"/>
          <p:cNvSpPr txBox="1">
            <a:spLocks noGrp="1"/>
          </p:cNvSpPr>
          <p:nvPr>
            <p:ph type="title"/>
          </p:nvPr>
        </p:nvSpPr>
        <p:spPr>
          <a:xfrm>
            <a:off x="705162" y="4948707"/>
            <a:ext cx="8534400" cy="15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/>
              <a:t>PROJECT SCHEDULE</a:t>
            </a:r>
            <a:endParaRPr/>
          </a:p>
        </p:txBody>
      </p:sp>
      <p:sp>
        <p:nvSpPr>
          <p:cNvPr id="517" name="Google Shape;517;p39"/>
          <p:cNvSpPr txBox="1"/>
          <p:nvPr/>
        </p:nvSpPr>
        <p:spPr>
          <a:xfrm>
            <a:off x="817306" y="2109222"/>
            <a:ext cx="10557300" cy="321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8" name="Google Shape;51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109224"/>
            <a:ext cx="10536494" cy="3218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0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/>
              <a:t>PROJECT SCHEDULE</a:t>
            </a:r>
            <a:endParaRPr/>
          </a:p>
        </p:txBody>
      </p:sp>
      <p:sp>
        <p:nvSpPr>
          <p:cNvPr id="524" name="Google Shape;524;p40"/>
          <p:cNvSpPr txBox="1"/>
          <p:nvPr/>
        </p:nvSpPr>
        <p:spPr>
          <a:xfrm>
            <a:off x="838200" y="1570063"/>
            <a:ext cx="10515600" cy="49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5" name="Google Shape;52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1" y="1570063"/>
            <a:ext cx="10515599" cy="4922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1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/>
              <a:t>PROJECT SCHEDULE</a:t>
            </a:r>
            <a:endParaRPr/>
          </a:p>
        </p:txBody>
      </p:sp>
      <p:sp>
        <p:nvSpPr>
          <p:cNvPr id="531" name="Google Shape;531;p41"/>
          <p:cNvSpPr txBox="1"/>
          <p:nvPr/>
        </p:nvSpPr>
        <p:spPr>
          <a:xfrm>
            <a:off x="838199" y="1690687"/>
            <a:ext cx="10241400" cy="429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2" name="Google Shape;53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90688"/>
            <a:ext cx="10241549" cy="4294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2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/>
              <a:t>PROJECT GUI</a:t>
            </a:r>
            <a:endParaRPr/>
          </a:p>
        </p:txBody>
      </p:sp>
      <p:pic>
        <p:nvPicPr>
          <p:cNvPr id="538" name="Google Shape;538;p42"/>
          <p:cNvPicPr preferRelativeResize="0"/>
          <p:nvPr/>
        </p:nvPicPr>
        <p:blipFill rotWithShape="1">
          <a:blip r:embed="rId3">
            <a:alphaModFix/>
          </a:blip>
          <a:srcRect l="2321" r="2936"/>
          <a:stretch/>
        </p:blipFill>
        <p:spPr>
          <a:xfrm>
            <a:off x="4225950" y="237600"/>
            <a:ext cx="3020050" cy="638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2"/>
          <p:cNvPicPr preferRelativeResize="0"/>
          <p:nvPr/>
        </p:nvPicPr>
        <p:blipFill rotWithShape="1">
          <a:blip r:embed="rId4">
            <a:alphaModFix/>
          </a:blip>
          <a:srcRect l="2014" t="714" r="1590"/>
          <a:stretch/>
        </p:blipFill>
        <p:spPr>
          <a:xfrm>
            <a:off x="8818925" y="283125"/>
            <a:ext cx="3082950" cy="63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3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/>
              <a:t>PROJECT GUI</a:t>
            </a:r>
            <a:endParaRPr/>
          </a:p>
        </p:txBody>
      </p:sp>
      <p:pic>
        <p:nvPicPr>
          <p:cNvPr id="545" name="Google Shape;545;p43"/>
          <p:cNvPicPr preferRelativeResize="0"/>
          <p:nvPr/>
        </p:nvPicPr>
        <p:blipFill rotWithShape="1">
          <a:blip r:embed="rId3">
            <a:alphaModFix/>
          </a:blip>
          <a:srcRect l="5541" r="6072"/>
          <a:stretch/>
        </p:blipFill>
        <p:spPr>
          <a:xfrm>
            <a:off x="4058175" y="290075"/>
            <a:ext cx="2946625" cy="588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3"/>
          <p:cNvPicPr preferRelativeResize="0"/>
          <p:nvPr/>
        </p:nvPicPr>
        <p:blipFill rotWithShape="1">
          <a:blip r:embed="rId4">
            <a:alphaModFix/>
          </a:blip>
          <a:srcRect l="2730" r="2787"/>
          <a:stretch/>
        </p:blipFill>
        <p:spPr>
          <a:xfrm>
            <a:off x="9070975" y="290075"/>
            <a:ext cx="2862375" cy="58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4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/>
              <a:t>PROJECT GUI</a:t>
            </a:r>
            <a:endParaRPr/>
          </a:p>
        </p:txBody>
      </p:sp>
      <p:pic>
        <p:nvPicPr>
          <p:cNvPr id="552" name="Google Shape;55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2496" y="365125"/>
            <a:ext cx="3061411" cy="6236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4" descr="ayakkabı, giyim, ekran görüntüsü, çizgi film içeren bir resim&#10;&#10;Açıklama otomatik olarak oluşturuld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65947" y="401701"/>
            <a:ext cx="3094782" cy="6163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5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/>
              <a:t>PROJECT GUI</a:t>
            </a:r>
            <a:endParaRPr/>
          </a:p>
        </p:txBody>
      </p:sp>
      <p:pic>
        <p:nvPicPr>
          <p:cNvPr id="559" name="Google Shape;55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8976" y="365125"/>
            <a:ext cx="3096466" cy="60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5"/>
          <p:cNvPicPr preferRelativeResize="0"/>
          <p:nvPr/>
        </p:nvPicPr>
        <p:blipFill rotWithShape="1">
          <a:blip r:embed="rId4">
            <a:alphaModFix/>
          </a:blip>
          <a:srcRect l="4085"/>
          <a:stretch/>
        </p:blipFill>
        <p:spPr>
          <a:xfrm>
            <a:off x="4404225" y="365125"/>
            <a:ext cx="2969975" cy="597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6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/>
              <a:t>PROJECT GUI</a:t>
            </a:r>
            <a:endParaRPr/>
          </a:p>
        </p:txBody>
      </p:sp>
      <p:pic>
        <p:nvPicPr>
          <p:cNvPr id="566" name="Google Shape;56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1207" y="365125"/>
            <a:ext cx="3079135" cy="6097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9288" y="365124"/>
            <a:ext cx="3097911" cy="6097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7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/>
              <a:t>PROJECT GUI</a:t>
            </a:r>
            <a:endParaRPr/>
          </a:p>
        </p:txBody>
      </p:sp>
      <p:pic>
        <p:nvPicPr>
          <p:cNvPr id="573" name="Google Shape;57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2506" y="365128"/>
            <a:ext cx="3179338" cy="6227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97922" y="365125"/>
            <a:ext cx="3148310" cy="6227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910" y="508942"/>
            <a:ext cx="2917963" cy="5843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8"/>
          <p:cNvPicPr preferRelativeResize="0"/>
          <p:nvPr/>
        </p:nvPicPr>
        <p:blipFill rotWithShape="1">
          <a:blip r:embed="rId4">
            <a:alphaModFix/>
          </a:blip>
          <a:srcRect l="4434"/>
          <a:stretch/>
        </p:blipFill>
        <p:spPr>
          <a:xfrm>
            <a:off x="4704675" y="485500"/>
            <a:ext cx="2917975" cy="58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8"/>
          <p:cNvPicPr preferRelativeResize="0"/>
          <p:nvPr/>
        </p:nvPicPr>
        <p:blipFill rotWithShape="1">
          <a:blip r:embed="rId5">
            <a:alphaModFix/>
          </a:blip>
          <a:srcRect r="2553"/>
          <a:stretch/>
        </p:blipFill>
        <p:spPr>
          <a:xfrm>
            <a:off x="8396575" y="488600"/>
            <a:ext cx="2917975" cy="58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/>
          <p:nvPr/>
        </p:nvSpPr>
        <p:spPr>
          <a:xfrm>
            <a:off x="-3175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5" name="Google Shape;195;p5" descr="An arrow hitting a bull's eye target"/>
          <p:cNvPicPr preferRelativeResize="0"/>
          <p:nvPr/>
        </p:nvPicPr>
        <p:blipFill rotWithShape="1">
          <a:blip r:embed="rId3">
            <a:alphaModFix amt="35000"/>
          </a:blip>
          <a:srcRect t="21771" b="21979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96" name="Google Shape;196;p5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endParaRPr/>
          </a:p>
        </p:txBody>
      </p:sp>
      <p:sp>
        <p:nvSpPr>
          <p:cNvPr id="197" name="Google Shape;197;p5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tr-TR" sz="3200" b="1">
                <a:solidFill>
                  <a:schemeClr val="lt1"/>
                </a:solidFill>
              </a:rPr>
              <a:t>    Objectives</a:t>
            </a:r>
            <a:endParaRPr sz="32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>
              <a:solidFill>
                <a:schemeClr val="lt1"/>
              </a:solidFill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i="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 Area or Movement Request</a:t>
            </a:r>
            <a:endParaRPr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ts val="1440"/>
              <a:buNone/>
            </a:pPr>
            <a:endParaRPr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>
                <a:solidFill>
                  <a:schemeClr val="lt1"/>
                </a:solidFill>
              </a:rPr>
              <a:t>M</a:t>
            </a:r>
            <a:r>
              <a:rPr lang="tr-TR" i="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ovement Accuracy Feedback</a:t>
            </a:r>
            <a:endParaRPr/>
          </a:p>
          <a:p>
            <a:pPr marL="742950" lvl="1" indent="-194309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ts val="1440"/>
              <a:buNone/>
            </a:pPr>
            <a:endParaRPr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i="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Promoting Correct Exercise Form</a:t>
            </a:r>
            <a:endParaRPr/>
          </a:p>
          <a:p>
            <a:pPr marL="742950" lvl="1" indent="-194309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ts val="1440"/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ts val="1440"/>
              <a:buChar char="▶"/>
            </a:pPr>
            <a:r>
              <a:rPr lang="tr-TR" i="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Movement Timing Accuracy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/>
          <p:nvPr/>
        </p:nvSpPr>
        <p:spPr>
          <a:xfrm>
            <a:off x="-3175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3" name="Google Shape;203;p6" descr="Graph on document with pen"/>
          <p:cNvPicPr preferRelativeResize="0"/>
          <p:nvPr/>
        </p:nvPicPr>
        <p:blipFill rotWithShape="1">
          <a:blip r:embed="rId3">
            <a:alphaModFix amt="35000"/>
          </a:blip>
          <a:srcRect t="1511" b="14220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 b="1"/>
              <a:t>FUNCTIONAL REQUIREMENTS</a:t>
            </a:r>
            <a:endParaRPr b="1"/>
          </a:p>
        </p:txBody>
      </p:sp>
      <p:sp>
        <p:nvSpPr>
          <p:cNvPr id="205" name="Google Shape;205;p6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74295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60"/>
              <a:buChar char="▶"/>
            </a:pPr>
            <a:r>
              <a:rPr lang="tr-TR" sz="1700" i="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 Area Selection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Char char="▶"/>
            </a:pPr>
            <a:r>
              <a:rPr lang="tr-TR" sz="1700" i="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Movement Monitoring and Analysis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Char char="▶"/>
            </a:pPr>
            <a:r>
              <a:rPr lang="tr-TR" sz="1700" i="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Validation by Professional Trainers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Char char="▶"/>
            </a:pPr>
            <a:r>
              <a:rPr lang="tr-TR" sz="1700" i="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 Accuracy Assessment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Char char="▶"/>
            </a:pPr>
            <a:r>
              <a:rPr lang="tr-TR" sz="1700" i="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Membership System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Char char="▶"/>
            </a:pPr>
            <a:r>
              <a:rPr lang="tr-TR" sz="1700" i="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Cloud-Based Image Processing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Char char="▶"/>
            </a:pPr>
            <a:r>
              <a:rPr lang="tr-TR" sz="1700" i="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Progress Tracking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Char char="▶"/>
            </a:pPr>
            <a:r>
              <a:rPr lang="tr-TR" sz="1700" i="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Optimal Camera Position Feedback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Char char="▶"/>
            </a:pPr>
            <a:r>
              <a:rPr lang="tr-TR" sz="1700" i="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Real-time Feedback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Char char="▶"/>
            </a:pPr>
            <a:r>
              <a:rPr lang="tr-TR" sz="1700" i="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Goal Setting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7"/>
          <p:cNvSpPr txBox="1">
            <a:spLocks noGrp="1"/>
          </p:cNvSpPr>
          <p:nvPr>
            <p:ph type="title"/>
          </p:nvPr>
        </p:nvSpPr>
        <p:spPr>
          <a:xfrm>
            <a:off x="3978579" y="4487332"/>
            <a:ext cx="5627158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 b="1"/>
              <a:t>NON-FUNCTIONAL REQUIREMENTS</a:t>
            </a:r>
            <a:endParaRPr b="1"/>
          </a:p>
        </p:txBody>
      </p:sp>
      <p:pic>
        <p:nvPicPr>
          <p:cNvPr id="212" name="Google Shape;212;p7" descr="Construction work tools"/>
          <p:cNvPicPr preferRelativeResize="0"/>
          <p:nvPr/>
        </p:nvPicPr>
        <p:blipFill rotWithShape="1">
          <a:blip r:embed="rId3">
            <a:alphaModFix/>
          </a:blip>
          <a:srcRect l="36238" r="29675" b="-1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7"/>
          <p:cNvSpPr txBox="1">
            <a:spLocks noGrp="1"/>
          </p:cNvSpPr>
          <p:nvPr>
            <p:ph type="body" idx="1"/>
          </p:nvPr>
        </p:nvSpPr>
        <p:spPr>
          <a:xfrm>
            <a:off x="3884612" y="685800"/>
            <a:ext cx="6626072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74295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9999"/>
              <a:buChar char="▶"/>
            </a:pPr>
            <a:r>
              <a:rPr lang="tr-TR" i="0" u="none" strike="noStrik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Reliability</a:t>
            </a:r>
            <a:endParaRPr i="0" u="none" strike="noStrik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SzPct val="79999"/>
              <a:buChar char="▶"/>
            </a:pPr>
            <a:r>
              <a:rPr lang="tr-TR" i="0" u="none" strike="noStrik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endParaRPr i="0" u="none" strike="noStrik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SzPct val="79999"/>
              <a:buChar char="▶"/>
            </a:pPr>
            <a:r>
              <a:rPr lang="tr-TR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Accessibility</a:t>
            </a:r>
            <a:endParaRPr i="0" u="none" strike="noStrik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SzPct val="79999"/>
              <a:buChar char="▶"/>
            </a:pPr>
            <a:r>
              <a:rPr lang="tr-TR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Security </a:t>
            </a:r>
            <a:endParaRPr i="0" u="none" strike="noStrik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SzPct val="79999"/>
              <a:buChar char="▶"/>
            </a:pPr>
            <a:r>
              <a:rPr lang="tr-TR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Compatibility </a:t>
            </a:r>
            <a:endParaRPr i="0" u="none" strike="noStrik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SzPct val="79999"/>
              <a:buChar char="▶"/>
            </a:pPr>
            <a:r>
              <a:rPr lang="tr-TR" i="0" u="none" strike="noStrik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Availability</a:t>
            </a:r>
            <a:r>
              <a:rPr lang="tr-TR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i="0" u="none" strike="noStrik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SzPct val="79999"/>
              <a:buChar char="▶"/>
            </a:pPr>
            <a:r>
              <a:rPr lang="tr-TR" i="0" u="none" strike="noStrik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Usability</a:t>
            </a:r>
            <a:r>
              <a:rPr lang="tr-TR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i="0" u="none" strike="noStrik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SzPct val="79999"/>
              <a:buChar char="▶"/>
            </a:pPr>
            <a:r>
              <a:rPr lang="tr-TR" i="0" u="none" strike="noStrik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Power</a:t>
            </a:r>
            <a:r>
              <a:rPr lang="tr-TR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tr-TR" i="0" u="none" strike="noStrik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Consumption</a:t>
            </a:r>
            <a:r>
              <a:rPr lang="tr-TR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i="0" u="none" strike="noStrik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SzPct val="79999"/>
              <a:buChar char="▶"/>
            </a:pPr>
            <a:r>
              <a:rPr lang="tr-TR" i="0" u="none" strike="noStrik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Environmental</a:t>
            </a:r>
            <a:r>
              <a:rPr lang="tr-TR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tr-TR" i="0" u="none" strike="noStrik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Considerations</a:t>
            </a:r>
            <a:r>
              <a:rPr lang="tr-TR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i="0" u="none" strike="noStrik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SzPct val="79999"/>
              <a:buChar char="▶"/>
            </a:pPr>
            <a:r>
              <a:rPr lang="tr-TR" i="0" u="none" strike="noStrik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Maintenance</a:t>
            </a:r>
            <a:r>
              <a:rPr lang="tr-TR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tr-TR" i="0" u="none" strike="noStrik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tr-TR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tr-TR" i="0" u="none" strike="noStrik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Upgrades</a:t>
            </a:r>
            <a:r>
              <a:rPr lang="tr-TR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i="0" u="none" strike="noStrik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SzPct val="79999"/>
              <a:buChar char="▶"/>
            </a:pPr>
            <a:r>
              <a:rPr lang="tr-TR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User </a:t>
            </a:r>
            <a:r>
              <a:rPr lang="tr-TR" i="0" u="none" strike="noStrik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Membership</a:t>
            </a:r>
            <a:r>
              <a:rPr lang="tr-TR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tr-TR" i="0" u="none" strike="noStrik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14" name="Google Shape;214;p7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5" name="Google Shape;215;p7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6" name="Google Shape;216;p7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7" name="Google Shape;217;p7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8" name="Google Shape;218;p7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9" name="Google Shape;219;p7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/>
              <a:t>NECESSARY NEEDS FROM THE ORGANIZATIONAL 	PROCESS</a:t>
            </a:r>
            <a:endParaRPr/>
          </a:p>
        </p:txBody>
      </p:sp>
      <p:sp>
        <p:nvSpPr>
          <p:cNvPr id="225" name="Google Shape;225;p8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tr-TR" dirty="0">
                <a:solidFill>
                  <a:schemeClr val="tx1"/>
                </a:solidFill>
              </a:rPr>
              <a:t>Budget </a:t>
            </a:r>
            <a:r>
              <a:rPr lang="tr-TR" dirty="0" err="1">
                <a:solidFill>
                  <a:schemeClr val="tx1"/>
                </a:solidFill>
              </a:rPr>
              <a:t>and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Sources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1920"/>
              <a:buNone/>
            </a:pPr>
            <a:r>
              <a:rPr lang="tr-TR" sz="2400" dirty="0">
                <a:solidFill>
                  <a:schemeClr val="tx1"/>
                </a:solidFill>
              </a:rPr>
              <a:t>	Budget of </a:t>
            </a:r>
            <a:r>
              <a:rPr lang="tr-TR" sz="2400" dirty="0" err="1">
                <a:solidFill>
                  <a:schemeClr val="tx1"/>
                </a:solidFill>
              </a:rPr>
              <a:t>the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project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must</a:t>
            </a:r>
            <a:r>
              <a:rPr lang="tr-TR" sz="2400" dirty="0">
                <a:solidFill>
                  <a:schemeClr val="tx1"/>
                </a:solidFill>
              </a:rPr>
              <a:t> be </a:t>
            </a:r>
            <a:r>
              <a:rPr lang="tr-TR" sz="2400" dirty="0" err="1">
                <a:solidFill>
                  <a:schemeClr val="tx1"/>
                </a:solidFill>
              </a:rPr>
              <a:t>determined</a:t>
            </a:r>
            <a:endParaRPr dirty="0">
              <a:solidFill>
                <a:schemeClr val="tx1"/>
              </a:solidFill>
            </a:endParaRPr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tr-TR" dirty="0" err="1">
                <a:solidFill>
                  <a:schemeClr val="tx1"/>
                </a:solidFill>
              </a:rPr>
              <a:t>Clear</a:t>
            </a:r>
            <a:r>
              <a:rPr lang="tr-TR" dirty="0">
                <a:solidFill>
                  <a:schemeClr val="tx1"/>
                </a:solidFill>
              </a:rPr>
              <a:t> Project </a:t>
            </a:r>
            <a:r>
              <a:rPr lang="tr-TR" dirty="0" err="1">
                <a:solidFill>
                  <a:schemeClr val="tx1"/>
                </a:solidFill>
              </a:rPr>
              <a:t>Objective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1600"/>
              <a:buNone/>
            </a:pPr>
            <a:r>
              <a:rPr lang="tr-TR" dirty="0">
                <a:solidFill>
                  <a:schemeClr val="tx1"/>
                </a:solidFill>
              </a:rPr>
              <a:t>	</a:t>
            </a:r>
            <a:r>
              <a:rPr lang="tr-TR" sz="2400" dirty="0">
                <a:solidFill>
                  <a:schemeClr val="tx1"/>
                </a:solidFill>
              </a:rPr>
              <a:t>Team </a:t>
            </a:r>
            <a:r>
              <a:rPr lang="tr-TR" sz="2400" dirty="0" err="1">
                <a:solidFill>
                  <a:schemeClr val="tx1"/>
                </a:solidFill>
              </a:rPr>
              <a:t>members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must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understand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project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objectives</a:t>
            </a:r>
            <a:endParaRPr dirty="0">
              <a:solidFill>
                <a:schemeClr val="tx1"/>
              </a:solidFill>
            </a:endParaRPr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tr-TR" dirty="0" err="1">
                <a:solidFill>
                  <a:schemeClr val="tx1"/>
                </a:solidFill>
              </a:rPr>
              <a:t>Harmony</a:t>
            </a:r>
            <a:r>
              <a:rPr lang="tr-TR" dirty="0">
                <a:solidFill>
                  <a:schemeClr val="tx1"/>
                </a:solidFill>
              </a:rPr>
              <a:t> of </a:t>
            </a:r>
            <a:r>
              <a:rPr lang="tr-TR" dirty="0" err="1">
                <a:solidFill>
                  <a:schemeClr val="tx1"/>
                </a:solidFill>
              </a:rPr>
              <a:t>Process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1600"/>
              <a:buNone/>
            </a:pPr>
            <a:r>
              <a:rPr lang="tr-TR" dirty="0">
                <a:solidFill>
                  <a:schemeClr val="tx1"/>
                </a:solidFill>
              </a:rPr>
              <a:t>	</a:t>
            </a:r>
            <a:r>
              <a:rPr lang="tr-TR" sz="2400" dirty="0">
                <a:solidFill>
                  <a:schemeClr val="tx1"/>
                </a:solidFill>
              </a:rPr>
              <a:t>Team </a:t>
            </a:r>
            <a:r>
              <a:rPr lang="tr-TR" sz="2400" dirty="0" err="1">
                <a:solidFill>
                  <a:schemeClr val="tx1"/>
                </a:solidFill>
              </a:rPr>
              <a:t>members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must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divide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objectives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into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sprints</a:t>
            </a:r>
            <a:endParaRPr dirty="0">
              <a:solidFill>
                <a:schemeClr val="tx1"/>
              </a:solidFill>
            </a:endParaRPr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tr-TR" b="1"/>
              <a:t>NECESSARY NEEDS FROM THE ORGANIZATIONAL PROCESS</a:t>
            </a:r>
            <a:endParaRPr/>
          </a:p>
        </p:txBody>
      </p:sp>
      <p:pic>
        <p:nvPicPr>
          <p:cNvPr id="231" name="Google Shape;231;p9" descr="Kullanıcıla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240" y="924676"/>
            <a:ext cx="3185108" cy="318510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9"/>
          <p:cNvSpPr txBox="1">
            <a:spLocks noGrp="1"/>
          </p:cNvSpPr>
          <p:nvPr>
            <p:ph type="body" idx="1"/>
          </p:nvPr>
        </p:nvSpPr>
        <p:spPr>
          <a:xfrm>
            <a:off x="4298264" y="1419447"/>
            <a:ext cx="6593129" cy="3575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60"/>
              <a:buChar char="▶"/>
            </a:pPr>
            <a:r>
              <a:rPr lang="tr-TR" sz="1700" dirty="0" err="1">
                <a:solidFill>
                  <a:schemeClr val="tx1"/>
                </a:solidFill>
              </a:rPr>
              <a:t>Collaborative</a:t>
            </a:r>
            <a:r>
              <a:rPr lang="tr-TR" sz="1700" dirty="0">
                <a:solidFill>
                  <a:schemeClr val="tx1"/>
                </a:solidFill>
              </a:rPr>
              <a:t> Team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None/>
            </a:pPr>
            <a:r>
              <a:rPr lang="tr-TR" sz="1700" dirty="0">
                <a:solidFill>
                  <a:schemeClr val="tx1"/>
                </a:solidFill>
              </a:rPr>
              <a:t>	Project </a:t>
            </a:r>
            <a:r>
              <a:rPr lang="tr-TR" sz="1700" dirty="0" err="1">
                <a:solidFill>
                  <a:schemeClr val="tx1"/>
                </a:solidFill>
              </a:rPr>
              <a:t>team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must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communicate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efficiently</a:t>
            </a:r>
            <a:endParaRPr dirty="0">
              <a:solidFill>
                <a:schemeClr val="tx1"/>
              </a:solidFill>
            </a:endParaRPr>
          </a:p>
          <a:p>
            <a:pPr marL="285750" lvl="0" indent="-19939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None/>
            </a:pPr>
            <a:endParaRPr sz="1700" dirty="0">
              <a:solidFill>
                <a:schemeClr val="tx1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Char char="▶"/>
            </a:pPr>
            <a:r>
              <a:rPr lang="tr-TR" sz="1700" dirty="0">
                <a:solidFill>
                  <a:schemeClr val="tx1"/>
                </a:solidFill>
              </a:rPr>
              <a:t>User Feedback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None/>
            </a:pPr>
            <a:r>
              <a:rPr lang="tr-TR" sz="1700" dirty="0">
                <a:solidFill>
                  <a:schemeClr val="tx1"/>
                </a:solidFill>
              </a:rPr>
              <a:t>	Project  </a:t>
            </a:r>
            <a:r>
              <a:rPr lang="tr-TR" sz="1700" dirty="0" err="1">
                <a:solidFill>
                  <a:schemeClr val="tx1"/>
                </a:solidFill>
              </a:rPr>
              <a:t>team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must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understand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customer’s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expectations</a:t>
            </a:r>
            <a:endParaRPr dirty="0">
              <a:solidFill>
                <a:schemeClr val="tx1"/>
              </a:solidFill>
            </a:endParaRPr>
          </a:p>
          <a:p>
            <a:pPr marL="285750" lvl="0" indent="-19939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None/>
            </a:pPr>
            <a:endParaRPr sz="1700" dirty="0">
              <a:solidFill>
                <a:schemeClr val="tx1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Char char="▶"/>
            </a:pPr>
            <a:r>
              <a:rPr lang="tr-TR" sz="1700" dirty="0">
                <a:solidFill>
                  <a:schemeClr val="tx1"/>
                </a:solidFill>
              </a:rPr>
              <a:t>Project </a:t>
            </a:r>
            <a:r>
              <a:rPr lang="tr-TR" sz="1700" dirty="0" err="1">
                <a:solidFill>
                  <a:schemeClr val="tx1"/>
                </a:solidFill>
              </a:rPr>
              <a:t>Documentation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None/>
            </a:pPr>
            <a:r>
              <a:rPr lang="tr-TR" sz="1700" dirty="0">
                <a:solidFill>
                  <a:schemeClr val="tx1"/>
                </a:solidFill>
              </a:rPr>
              <a:t>	</a:t>
            </a:r>
            <a:r>
              <a:rPr lang="tr-TR" sz="1700" dirty="0" err="1">
                <a:solidFill>
                  <a:schemeClr val="tx1"/>
                </a:solidFill>
              </a:rPr>
              <a:t>Clear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documentations</a:t>
            </a:r>
            <a:r>
              <a:rPr lang="tr-TR" sz="1700" dirty="0">
                <a:solidFill>
                  <a:schemeClr val="tx1"/>
                </a:solidFill>
              </a:rPr>
              <a:t> of </a:t>
            </a:r>
            <a:r>
              <a:rPr lang="tr-TR" sz="1700" dirty="0" err="1">
                <a:solidFill>
                  <a:schemeClr val="tx1"/>
                </a:solidFill>
              </a:rPr>
              <a:t>project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artifacts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tr-TR" sz="1700" dirty="0" err="1">
                <a:solidFill>
                  <a:schemeClr val="tx1"/>
                </a:solidFill>
              </a:rPr>
              <a:t>must</a:t>
            </a:r>
            <a:r>
              <a:rPr lang="tr-TR" sz="1700" dirty="0">
                <a:solidFill>
                  <a:schemeClr val="tx1"/>
                </a:solidFill>
              </a:rPr>
              <a:t> be </a:t>
            </a:r>
            <a:r>
              <a:rPr lang="tr-TR" sz="1700" dirty="0" err="1">
                <a:solidFill>
                  <a:schemeClr val="tx1"/>
                </a:solidFill>
              </a:rPr>
              <a:t>maintained</a:t>
            </a:r>
            <a:endParaRPr dirty="0">
              <a:solidFill>
                <a:schemeClr val="tx1"/>
              </a:solidFill>
            </a:endParaRPr>
          </a:p>
          <a:p>
            <a:pPr marL="285750" lvl="0" indent="-19939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None/>
            </a:pPr>
            <a:endParaRPr sz="1700" dirty="0"/>
          </a:p>
          <a:p>
            <a:pPr marL="285750" lvl="0" indent="-19939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None/>
            </a:pPr>
            <a:endParaRPr sz="1700" dirty="0"/>
          </a:p>
          <a:p>
            <a:pPr marL="285750" lvl="0" indent="-19939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360"/>
              <a:buNone/>
            </a:pPr>
            <a:endParaRPr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lim">
  <a:themeElements>
    <a:clrScheme name="Dilim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894</Words>
  <Application>Microsoft Office PowerPoint</Application>
  <PresentationFormat>Geniş ekran</PresentationFormat>
  <Paragraphs>289</Paragraphs>
  <Slides>49</Slides>
  <Notes>48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49</vt:i4>
      </vt:variant>
    </vt:vector>
  </HeadingPairs>
  <TitlesOfParts>
    <vt:vector size="56" baseType="lpstr">
      <vt:lpstr>Century Gothic</vt:lpstr>
      <vt:lpstr>Cambria</vt:lpstr>
      <vt:lpstr>Play</vt:lpstr>
      <vt:lpstr>Calibri</vt:lpstr>
      <vt:lpstr>Arial</vt:lpstr>
      <vt:lpstr>Noto Sans Symbols</vt:lpstr>
      <vt:lpstr>Dilim</vt:lpstr>
      <vt:lpstr>TRUE POSTURE</vt:lpstr>
      <vt:lpstr>OVERVIEW</vt:lpstr>
      <vt:lpstr>ABOUT THE PROJECT</vt:lpstr>
      <vt:lpstr>PowerPoint Sunusu</vt:lpstr>
      <vt:lpstr>PowerPoint Sunusu</vt:lpstr>
      <vt:lpstr>FUNCTIONAL REQUIREMENTS</vt:lpstr>
      <vt:lpstr>NON-FUNCTIONAL REQUIREMENTS</vt:lpstr>
      <vt:lpstr>NECESSARY NEEDS FROM THE ORGANIZATIONAL  PROCESS</vt:lpstr>
      <vt:lpstr>NECESSARY NEEDS FROM THE ORGANIZATIONAL PROCESS</vt:lpstr>
      <vt:lpstr>PowerPoint Sunusu</vt:lpstr>
      <vt:lpstr>SOFTWARE PROCCESS</vt:lpstr>
      <vt:lpstr>SOFTWARE PROCESS MODEL</vt:lpstr>
      <vt:lpstr>SOFTWARE PROCESS MODEL</vt:lpstr>
      <vt:lpstr>SOFTWARE PROCESS MODEL</vt:lpstr>
      <vt:lpstr>SOFTWARE PROCESS MODEL</vt:lpstr>
      <vt:lpstr>SOFTWARE PROCESS MODEL</vt:lpstr>
      <vt:lpstr>REASONS TO CHOOSE THIS MODEL</vt:lpstr>
      <vt:lpstr>SOFTWARE MEASUREMENTS</vt:lpstr>
      <vt:lpstr>PowerPoint Sunusu</vt:lpstr>
      <vt:lpstr>MEASUREMENT TYPES</vt:lpstr>
      <vt:lpstr>SOFTWARE TOOLS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IMAGE PROCESSING</vt:lpstr>
      <vt:lpstr>PowerPoint Sunusu</vt:lpstr>
      <vt:lpstr>PowerPoint Sunusu</vt:lpstr>
      <vt:lpstr>PowerPoint Sunusu</vt:lpstr>
      <vt:lpstr>SOFTWARE NEEDS</vt:lpstr>
      <vt:lpstr>SOFTWARE NEEDS</vt:lpstr>
      <vt:lpstr>SOFTWARE NEEDS</vt:lpstr>
      <vt:lpstr>SOFTWARE NEEDS</vt:lpstr>
      <vt:lpstr>SOFTWARE NEEDS</vt:lpstr>
      <vt:lpstr>HARDWARE NEEDS</vt:lpstr>
      <vt:lpstr>SUPPORT NEEDS</vt:lpstr>
      <vt:lpstr>PROJECT SCHEDULE</vt:lpstr>
      <vt:lpstr>PROJECT SCHEDULE</vt:lpstr>
      <vt:lpstr>PROJECT SCHEDULE</vt:lpstr>
      <vt:lpstr>PROJECT SCHEDULE</vt:lpstr>
      <vt:lpstr>PROJECT GUI</vt:lpstr>
      <vt:lpstr>PROJECT GUI</vt:lpstr>
      <vt:lpstr>PROJECT GUI</vt:lpstr>
      <vt:lpstr>PROJECT GUI</vt:lpstr>
      <vt:lpstr>PROJECT GUI</vt:lpstr>
      <vt:lpstr>PROJECT GUI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TRUE POSTURE</dc:title>
  <dc:creator>Hüseyin Yontar</dc:creator>
  <cp:lastModifiedBy>Hasan Basri KARSLIOĞLU</cp:lastModifiedBy>
  <cp:revision>5</cp:revision>
  <dcterms:created xsi:type="dcterms:W3CDTF">2024-05-13T14:04:58Z</dcterms:created>
  <dcterms:modified xsi:type="dcterms:W3CDTF">2024-05-15T11:56:01Z</dcterms:modified>
</cp:coreProperties>
</file>